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63" r:id="rId5"/>
    <p:sldId id="262" r:id="rId6"/>
    <p:sldId id="260" r:id="rId7"/>
    <p:sldId id="264" r:id="rId8"/>
    <p:sldId id="274" r:id="rId9"/>
    <p:sldId id="271" r:id="rId10"/>
    <p:sldId id="268" r:id="rId11"/>
    <p:sldId id="265" r:id="rId12"/>
    <p:sldId id="269" r:id="rId13"/>
    <p:sldId id="272" r:id="rId14"/>
    <p:sldId id="273" r:id="rId15"/>
    <p:sldId id="275" r:id="rId16"/>
    <p:sldId id="270" r:id="rId17"/>
    <p:sldId id="27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0B7716-9DDD-4C21-A3F3-97FE60EB9DD8}" type="datetimeFigureOut">
              <a:rPr lang="tr-TR" smtClean="0"/>
              <a:t>18.02.2022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3E6134-0B65-4E06-9977-78860A741399}" type="slidenum">
              <a:rPr lang="tr-TR" smtClean="0"/>
              <a:t>‹#›</a:t>
            </a:fld>
            <a:endParaRPr lang="tr-TR"/>
          </a:p>
        </p:txBody>
      </p:sp>
    </p:spTree>
    <p:extLst>
      <p:ext uri="{BB962C8B-B14F-4D97-AF65-F5344CB8AC3E}">
        <p14:creationId xmlns:p14="http://schemas.microsoft.com/office/powerpoint/2010/main" val="3016775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7D3E6134-0B65-4E06-9977-78860A741399}" type="slidenum">
              <a:rPr lang="tr-TR" smtClean="0"/>
              <a:t>10</a:t>
            </a:fld>
            <a:endParaRPr lang="tr-TR"/>
          </a:p>
        </p:txBody>
      </p:sp>
    </p:spTree>
    <p:extLst>
      <p:ext uri="{BB962C8B-B14F-4D97-AF65-F5344CB8AC3E}">
        <p14:creationId xmlns:p14="http://schemas.microsoft.com/office/powerpoint/2010/main" val="1012561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7D3E6134-0B65-4E06-9977-78860A741399}" type="slidenum">
              <a:rPr lang="tr-TR" smtClean="0"/>
              <a:t>11</a:t>
            </a:fld>
            <a:endParaRPr lang="tr-TR"/>
          </a:p>
        </p:txBody>
      </p:sp>
    </p:spTree>
    <p:extLst>
      <p:ext uri="{BB962C8B-B14F-4D97-AF65-F5344CB8AC3E}">
        <p14:creationId xmlns:p14="http://schemas.microsoft.com/office/powerpoint/2010/main" val="303572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1A009CF-8ECB-498B-AEA3-53A0DB56360C}" type="datetimeFigureOut">
              <a:rPr lang="tr-TR" smtClean="0"/>
              <a:t>18.02.2022</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AA73E4F3-A62E-4A27-A20F-5AF4A55000A9}"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332274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1A009CF-8ECB-498B-AEA3-53A0DB56360C}" type="datetimeFigureOut">
              <a:rPr lang="tr-TR" smtClean="0"/>
              <a:t>18.02.2022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73E4F3-A62E-4A27-A20F-5AF4A55000A9}" type="slidenum">
              <a:rPr lang="tr-TR" smtClean="0"/>
              <a:t>‹#›</a:t>
            </a:fld>
            <a:endParaRPr lang="tr-TR"/>
          </a:p>
        </p:txBody>
      </p:sp>
    </p:spTree>
    <p:extLst>
      <p:ext uri="{BB962C8B-B14F-4D97-AF65-F5344CB8AC3E}">
        <p14:creationId xmlns:p14="http://schemas.microsoft.com/office/powerpoint/2010/main" val="2758767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1A009CF-8ECB-498B-AEA3-53A0DB56360C}" type="datetimeFigureOut">
              <a:rPr lang="tr-TR" smtClean="0"/>
              <a:t>18.02.2022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73E4F3-A62E-4A27-A20F-5AF4A55000A9}" type="slidenum">
              <a:rPr lang="tr-TR" smtClean="0"/>
              <a:t>‹#›</a:t>
            </a:fld>
            <a:endParaRPr lang="tr-TR"/>
          </a:p>
        </p:txBody>
      </p:sp>
    </p:spTree>
    <p:extLst>
      <p:ext uri="{BB962C8B-B14F-4D97-AF65-F5344CB8AC3E}">
        <p14:creationId xmlns:p14="http://schemas.microsoft.com/office/powerpoint/2010/main" val="1518771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1A009CF-8ECB-498B-AEA3-53A0DB56360C}" type="datetimeFigureOut">
              <a:rPr lang="tr-TR" smtClean="0"/>
              <a:t>18.02.2022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73E4F3-A62E-4A27-A20F-5AF4A55000A9}" type="slidenum">
              <a:rPr lang="tr-TR" smtClean="0"/>
              <a:t>‹#›</a:t>
            </a:fld>
            <a:endParaRPr lang="tr-TR"/>
          </a:p>
        </p:txBody>
      </p:sp>
    </p:spTree>
    <p:extLst>
      <p:ext uri="{BB962C8B-B14F-4D97-AF65-F5344CB8AC3E}">
        <p14:creationId xmlns:p14="http://schemas.microsoft.com/office/powerpoint/2010/main" val="57533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1A009CF-8ECB-498B-AEA3-53A0DB56360C}" type="datetimeFigureOut">
              <a:rPr lang="tr-TR" smtClean="0"/>
              <a:t>18.02.2022</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AA73E4F3-A62E-4A27-A20F-5AF4A55000A9}"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02643898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F1A009CF-8ECB-498B-AEA3-53A0DB56360C}" type="datetimeFigureOut">
              <a:rPr lang="tr-TR" smtClean="0"/>
              <a:t>18.02.2022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A73E4F3-A62E-4A27-A20F-5AF4A55000A9}" type="slidenum">
              <a:rPr lang="tr-TR" smtClean="0"/>
              <a:t>‹#›</a:t>
            </a:fld>
            <a:endParaRPr lang="tr-TR"/>
          </a:p>
        </p:txBody>
      </p:sp>
    </p:spTree>
    <p:extLst>
      <p:ext uri="{BB962C8B-B14F-4D97-AF65-F5344CB8AC3E}">
        <p14:creationId xmlns:p14="http://schemas.microsoft.com/office/powerpoint/2010/main" val="2098451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F1A009CF-8ECB-498B-AEA3-53A0DB56360C}" type="datetimeFigureOut">
              <a:rPr lang="tr-TR" smtClean="0"/>
              <a:t>18.02.2022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A73E4F3-A62E-4A27-A20F-5AF4A55000A9}" type="slidenum">
              <a:rPr lang="tr-TR" smtClean="0"/>
              <a:t>‹#›</a:t>
            </a:fld>
            <a:endParaRPr lang="tr-TR"/>
          </a:p>
        </p:txBody>
      </p:sp>
    </p:spTree>
    <p:extLst>
      <p:ext uri="{BB962C8B-B14F-4D97-AF65-F5344CB8AC3E}">
        <p14:creationId xmlns:p14="http://schemas.microsoft.com/office/powerpoint/2010/main" val="1000151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1A009CF-8ECB-498B-AEA3-53A0DB56360C}" type="datetimeFigureOut">
              <a:rPr lang="tr-TR" smtClean="0"/>
              <a:t>18.02.2022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A73E4F3-A62E-4A27-A20F-5AF4A55000A9}" type="slidenum">
              <a:rPr lang="tr-TR" smtClean="0"/>
              <a:t>‹#›</a:t>
            </a:fld>
            <a:endParaRPr lang="tr-TR"/>
          </a:p>
        </p:txBody>
      </p:sp>
    </p:spTree>
    <p:extLst>
      <p:ext uri="{BB962C8B-B14F-4D97-AF65-F5344CB8AC3E}">
        <p14:creationId xmlns:p14="http://schemas.microsoft.com/office/powerpoint/2010/main" val="3597275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A009CF-8ECB-498B-AEA3-53A0DB56360C}" type="datetimeFigureOut">
              <a:rPr lang="tr-TR" smtClean="0"/>
              <a:t>18.02.2022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A73E4F3-A62E-4A27-A20F-5AF4A55000A9}" type="slidenum">
              <a:rPr lang="tr-TR" smtClean="0"/>
              <a:t>‹#›</a:t>
            </a:fld>
            <a:endParaRPr lang="tr-TR"/>
          </a:p>
        </p:txBody>
      </p:sp>
    </p:spTree>
    <p:extLst>
      <p:ext uri="{BB962C8B-B14F-4D97-AF65-F5344CB8AC3E}">
        <p14:creationId xmlns:p14="http://schemas.microsoft.com/office/powerpoint/2010/main" val="1329213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1A009CF-8ECB-498B-AEA3-53A0DB56360C}" type="datetimeFigureOut">
              <a:rPr lang="tr-TR" smtClean="0"/>
              <a:t>18.02.2022</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A73E4F3-A62E-4A27-A20F-5AF4A55000A9}"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81533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1A009CF-8ECB-498B-AEA3-53A0DB56360C}" type="datetimeFigureOut">
              <a:rPr lang="tr-TR" smtClean="0"/>
              <a:t>18.02.2022</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A73E4F3-A62E-4A27-A20F-5AF4A55000A9}"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38489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1A009CF-8ECB-498B-AEA3-53A0DB56360C}" type="datetimeFigureOut">
              <a:rPr lang="tr-TR" smtClean="0"/>
              <a:t>18.02.2022</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AA73E4F3-A62E-4A27-A20F-5AF4A55000A9}"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68366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bilisseldavranisci.org/index.php?option=com_content&amp;view=article&amp;id=70:geveme-teknikleri-#g" TargetMode="External"/><Relationship Id="rId3" Type="http://schemas.openxmlformats.org/officeDocument/2006/relationships/hyperlink" Target="http://bilisseldavranisci.org/index.php?option=com_content&amp;view=article&amp;id=70:geveme-teknikleri-#b" TargetMode="External"/><Relationship Id="rId7" Type="http://schemas.openxmlformats.org/officeDocument/2006/relationships/hyperlink" Target="http://bilisseldavranisci.org/index.php?option=com_content&amp;view=article&amp;id=70:geveme-teknikleri-#f" TargetMode="External"/><Relationship Id="rId2" Type="http://schemas.openxmlformats.org/officeDocument/2006/relationships/hyperlink" Target="http://bilisseldavranisci.org/index.php?option=com_content&amp;view=article&amp;id=70:geveme-teknikleri-#a" TargetMode="External"/><Relationship Id="rId1" Type="http://schemas.openxmlformats.org/officeDocument/2006/relationships/slideLayout" Target="../slideLayouts/slideLayout2.xml"/><Relationship Id="rId6" Type="http://schemas.openxmlformats.org/officeDocument/2006/relationships/hyperlink" Target="http://bilisseldavranisci.org/index.php?option=com_content&amp;view=article&amp;id=70:geveme-teknikleri-#e" TargetMode="External"/><Relationship Id="rId11" Type="http://schemas.openxmlformats.org/officeDocument/2006/relationships/image" Target="../media/image11.jpeg"/><Relationship Id="rId5" Type="http://schemas.openxmlformats.org/officeDocument/2006/relationships/hyperlink" Target="http://bilisseldavranisci.org/index.php?option=com_content&amp;view=article&amp;id=70:geveme-teknikleri-#d" TargetMode="External"/><Relationship Id="rId10" Type="http://schemas.openxmlformats.org/officeDocument/2006/relationships/hyperlink" Target="http://bilisseldavranisci.org/" TargetMode="External"/><Relationship Id="rId4" Type="http://schemas.openxmlformats.org/officeDocument/2006/relationships/hyperlink" Target="http://bilisseldavranisci.org/index.php?option=com_content&amp;view=article&amp;id=70:geveme-teknikleri-#c" TargetMode="External"/><Relationship Id="rId9" Type="http://schemas.openxmlformats.org/officeDocument/2006/relationships/hyperlink" Target="http://bilisseldavranisci.org/index.php?option=com_content&amp;view=article&amp;id=70:geveme-teknikleri-#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E12ABB-5D8A-4E13-B4A1-A1891EEF8BE1}"/>
              </a:ext>
            </a:extLst>
          </p:cNvPr>
          <p:cNvSpPr>
            <a:spLocks noGrp="1"/>
          </p:cNvSpPr>
          <p:nvPr>
            <p:ph type="ctrTitle"/>
          </p:nvPr>
        </p:nvSpPr>
        <p:spPr/>
        <p:txBody>
          <a:bodyPr/>
          <a:lstStyle/>
          <a:p>
            <a:r>
              <a:rPr lang="tr-TR" dirty="0"/>
              <a:t> STRESLE BAŞA ÇIKMA YÖNTEMLERİ</a:t>
            </a:r>
          </a:p>
        </p:txBody>
      </p:sp>
      <p:sp>
        <p:nvSpPr>
          <p:cNvPr id="3" name="Alt Başlık 2">
            <a:extLst>
              <a:ext uri="{FF2B5EF4-FFF2-40B4-BE49-F238E27FC236}">
                <a16:creationId xmlns:a16="http://schemas.microsoft.com/office/drawing/2014/main" id="{63F736C0-BED9-45CB-B5F9-C50C834F8051}"/>
              </a:ext>
            </a:extLst>
          </p:cNvPr>
          <p:cNvSpPr>
            <a:spLocks noGrp="1"/>
          </p:cNvSpPr>
          <p:nvPr>
            <p:ph type="subTitle" idx="1"/>
          </p:nvPr>
        </p:nvSpPr>
        <p:spPr/>
        <p:txBody>
          <a:bodyPr/>
          <a:lstStyle/>
          <a:p>
            <a:r>
              <a:rPr lang="tr-TR"/>
              <a:t>HASAN ALİ YÜCEL SOSYAL BİLİMLER LİSESİ PSİKOLOJİK DANIŞMA VE REHBERLİK SERVİSİ</a:t>
            </a:r>
          </a:p>
        </p:txBody>
      </p:sp>
    </p:spTree>
    <p:extLst>
      <p:ext uri="{BB962C8B-B14F-4D97-AF65-F5344CB8AC3E}">
        <p14:creationId xmlns:p14="http://schemas.microsoft.com/office/powerpoint/2010/main" val="1197980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4A59E9C-0E5D-4FC6-9704-E44F6A487977}"/>
              </a:ext>
            </a:extLst>
          </p:cNvPr>
          <p:cNvSpPr>
            <a:spLocks noGrp="1"/>
          </p:cNvSpPr>
          <p:nvPr>
            <p:ph idx="1"/>
          </p:nvPr>
        </p:nvSpPr>
        <p:spPr>
          <a:xfrm>
            <a:off x="897401" y="21883"/>
            <a:ext cx="11149456" cy="6316394"/>
          </a:xfrm>
        </p:spPr>
        <p:txBody>
          <a:bodyPr>
            <a:normAutofit fontScale="70000" lnSpcReduction="20000"/>
          </a:bodyPr>
          <a:lstStyle/>
          <a:p>
            <a:pPr marL="0" indent="0">
              <a:lnSpc>
                <a:spcPct val="80000"/>
              </a:lnSpc>
              <a:buNone/>
            </a:pPr>
            <a:endParaRPr lang="tr-TR" altLang="tr-TR" sz="2600" dirty="0"/>
          </a:p>
          <a:p>
            <a:pPr marL="0" indent="0">
              <a:lnSpc>
                <a:spcPct val="80000"/>
              </a:lnSpc>
              <a:buNone/>
            </a:pPr>
            <a:r>
              <a:rPr lang="tr-TR" altLang="tr-TR" sz="2600" dirty="0"/>
              <a:t>2 -DUYGU VE DÜŞÜNCELERE YÖNELİK YÖNTEMLER: </a:t>
            </a:r>
          </a:p>
          <a:p>
            <a:pPr>
              <a:lnSpc>
                <a:spcPct val="90000"/>
              </a:lnSpc>
            </a:pPr>
            <a:r>
              <a:rPr lang="tr-TR" altLang="tr-TR" sz="2800" b="1" dirty="0">
                <a:solidFill>
                  <a:schemeClr val="accent5">
                    <a:lumMod val="50000"/>
                  </a:schemeClr>
                </a:solidFill>
              </a:rPr>
              <a:t>A-B-C MODELİ</a:t>
            </a:r>
          </a:p>
          <a:p>
            <a:pPr>
              <a:lnSpc>
                <a:spcPct val="90000"/>
              </a:lnSpc>
              <a:buFont typeface="Wingdings" panose="05000000000000000000" pitchFamily="2" charset="2"/>
              <a:buNone/>
            </a:pPr>
            <a:r>
              <a:rPr lang="tr-TR" altLang="tr-TR" sz="2800" dirty="0"/>
              <a:t>		</a:t>
            </a:r>
          </a:p>
          <a:p>
            <a:pPr>
              <a:lnSpc>
                <a:spcPct val="90000"/>
              </a:lnSpc>
              <a:buFont typeface="Wingdings" panose="05000000000000000000" pitchFamily="2" charset="2"/>
              <a:buNone/>
            </a:pPr>
            <a:r>
              <a:rPr lang="tr-TR" altLang="tr-TR" sz="2800" dirty="0"/>
              <a:t>  		</a:t>
            </a:r>
            <a:endParaRPr lang="tr-TR" altLang="tr-TR" sz="2600" dirty="0"/>
          </a:p>
          <a:p>
            <a:pPr marL="0" indent="0" algn="just">
              <a:lnSpc>
                <a:spcPct val="80000"/>
              </a:lnSpc>
              <a:buNone/>
            </a:pPr>
            <a:endParaRPr lang="tr-TR" sz="2600" dirty="0"/>
          </a:p>
          <a:p>
            <a:pPr marL="0" indent="0" algn="just">
              <a:lnSpc>
                <a:spcPct val="80000"/>
              </a:lnSpc>
              <a:buNone/>
            </a:pPr>
            <a:endParaRPr lang="tr-TR" sz="2600" dirty="0"/>
          </a:p>
          <a:p>
            <a:pPr marL="0" indent="0" algn="just">
              <a:lnSpc>
                <a:spcPct val="80000"/>
              </a:lnSpc>
              <a:buNone/>
            </a:pPr>
            <a:r>
              <a:rPr lang="tr-TR" sz="3100" dirty="0"/>
              <a:t>Kişinin akılcı olmayan yorum ve yaklaşımlarda bulunması (</a:t>
            </a:r>
            <a:r>
              <a:rPr lang="tr-TR" sz="3100" b="1" u="sng" dirty="0"/>
              <a:t>bilişsel çarpıtmalar yapması) </a:t>
            </a:r>
            <a:r>
              <a:rPr lang="tr-TR" sz="3100" dirty="0"/>
              <a:t>kişide stres yaratabilmektedir. </a:t>
            </a:r>
          </a:p>
          <a:p>
            <a:pPr>
              <a:lnSpc>
                <a:spcPct val="90000"/>
              </a:lnSpc>
            </a:pPr>
            <a:r>
              <a:rPr lang="tr-TR" altLang="tr-TR" sz="3100" u="sng" dirty="0"/>
              <a:t>Ya Hep Ya Hiç” Tarzı Düşünme</a:t>
            </a:r>
          </a:p>
          <a:p>
            <a:pPr>
              <a:lnSpc>
                <a:spcPct val="90000"/>
              </a:lnSpc>
              <a:buFont typeface="Wingdings" panose="05000000000000000000" pitchFamily="2" charset="2"/>
              <a:buNone/>
            </a:pPr>
            <a:r>
              <a:rPr lang="tr-TR" altLang="tr-TR" sz="3100" dirty="0"/>
              <a:t>	</a:t>
            </a:r>
            <a:r>
              <a:rPr lang="tr-TR" sz="3100" b="0" i="0" dirty="0">
                <a:effectLst/>
                <a:cs typeface="Calibri" panose="020F0502020204030204" pitchFamily="34" charset="0"/>
              </a:rPr>
              <a:t>Bu düşünce yapısında hayat siyah ve beyaz gibi iki ayrı uçta yaşanır. Grinin tonlarına yer verilmez</a:t>
            </a:r>
            <a:r>
              <a:rPr lang="tr-TR" sz="3100" b="0" i="0" dirty="0">
                <a:effectLst/>
              </a:rPr>
              <a:t>.</a:t>
            </a:r>
            <a:endParaRPr lang="tr-TR" altLang="tr-TR" sz="3100" dirty="0"/>
          </a:p>
          <a:p>
            <a:pPr algn="l" fontAlgn="base"/>
            <a:r>
              <a:rPr lang="tr-TR" sz="3100" b="0" i="0" u="sng" dirty="0" err="1">
                <a:effectLst/>
              </a:rPr>
              <a:t>Felaketleştirme</a:t>
            </a:r>
            <a:endParaRPr lang="tr-TR" sz="3100" b="1" i="0" u="sng" dirty="0">
              <a:effectLst/>
            </a:endParaRPr>
          </a:p>
          <a:p>
            <a:pPr algn="l" fontAlgn="base"/>
            <a:r>
              <a:rPr lang="tr-TR" sz="3100" b="0" i="0" dirty="0">
                <a:effectLst/>
              </a:rPr>
              <a:t>Geleceğe bir felaket beklentisi içerisinde bakılır. Bu kötü sonuç çok az bir olasılığa sahip olsa bile bunun farkına varılmaz. Dert ya da sorunlar çözülmezse dünyanın sonu gelecek şekilde yaklaşılır.  </a:t>
            </a:r>
          </a:p>
          <a:p>
            <a:r>
              <a:rPr lang="tr-TR" altLang="tr-TR" sz="3100" u="sng" dirty="0"/>
              <a:t>Aşırı Genelleme</a:t>
            </a:r>
          </a:p>
          <a:p>
            <a:pPr>
              <a:buFont typeface="Wingdings" panose="05000000000000000000" pitchFamily="2" charset="2"/>
              <a:buNone/>
            </a:pPr>
            <a:r>
              <a:rPr lang="tr-TR" altLang="tr-TR" sz="3100" dirty="0"/>
              <a:t>	Tek bir olumsuz olaydan hareketle, ardından gelen her şeyi bir yenilgi gibi değerlendirmek, aşırı genelleyici bir yaklaşımdır.</a:t>
            </a:r>
          </a:p>
          <a:p>
            <a:endParaRPr lang="tr-TR" dirty="0"/>
          </a:p>
        </p:txBody>
      </p:sp>
      <p:sp>
        <p:nvSpPr>
          <p:cNvPr id="4" name="Dikdörtgen 3">
            <a:extLst>
              <a:ext uri="{FF2B5EF4-FFF2-40B4-BE49-F238E27FC236}">
                <a16:creationId xmlns:a16="http://schemas.microsoft.com/office/drawing/2014/main" id="{88C640AB-649C-4C33-A07C-54AA5C7912D6}"/>
              </a:ext>
            </a:extLst>
          </p:cNvPr>
          <p:cNvSpPr/>
          <p:nvPr/>
        </p:nvSpPr>
        <p:spPr>
          <a:xfrm>
            <a:off x="1125415" y="1603941"/>
            <a:ext cx="2053883" cy="422031"/>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A (OLAY)</a:t>
            </a:r>
          </a:p>
        </p:txBody>
      </p:sp>
      <p:sp>
        <p:nvSpPr>
          <p:cNvPr id="5" name="Ok: Sağ 4">
            <a:extLst>
              <a:ext uri="{FF2B5EF4-FFF2-40B4-BE49-F238E27FC236}">
                <a16:creationId xmlns:a16="http://schemas.microsoft.com/office/drawing/2014/main" id="{1B229496-A9A0-4AA9-8C7F-8DE482F43104}"/>
              </a:ext>
            </a:extLst>
          </p:cNvPr>
          <p:cNvSpPr/>
          <p:nvPr/>
        </p:nvSpPr>
        <p:spPr>
          <a:xfrm>
            <a:off x="3466513" y="1688347"/>
            <a:ext cx="1041009" cy="253218"/>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a:extLst>
              <a:ext uri="{FF2B5EF4-FFF2-40B4-BE49-F238E27FC236}">
                <a16:creationId xmlns:a16="http://schemas.microsoft.com/office/drawing/2014/main" id="{C59143F9-E3F1-4396-BD55-1327CABFF8F5}"/>
              </a:ext>
            </a:extLst>
          </p:cNvPr>
          <p:cNvSpPr/>
          <p:nvPr/>
        </p:nvSpPr>
        <p:spPr>
          <a:xfrm>
            <a:off x="4745503" y="1223890"/>
            <a:ext cx="1871003" cy="11176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B (YORUM VE YAKLAŞIM BİÇİMİ)</a:t>
            </a:r>
          </a:p>
        </p:txBody>
      </p:sp>
      <p:sp>
        <p:nvSpPr>
          <p:cNvPr id="7" name="Ok: Sağ 6">
            <a:extLst>
              <a:ext uri="{FF2B5EF4-FFF2-40B4-BE49-F238E27FC236}">
                <a16:creationId xmlns:a16="http://schemas.microsoft.com/office/drawing/2014/main" id="{5A8522E0-69ED-43C2-A2A9-AED28320077D}"/>
              </a:ext>
            </a:extLst>
          </p:cNvPr>
          <p:cNvSpPr/>
          <p:nvPr/>
        </p:nvSpPr>
        <p:spPr>
          <a:xfrm>
            <a:off x="6942857" y="1603941"/>
            <a:ext cx="980052" cy="323558"/>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7">
            <a:extLst>
              <a:ext uri="{FF2B5EF4-FFF2-40B4-BE49-F238E27FC236}">
                <a16:creationId xmlns:a16="http://schemas.microsoft.com/office/drawing/2014/main" id="{76BB8403-4C80-46F5-A856-95A6AAC555BD}"/>
              </a:ext>
            </a:extLst>
          </p:cNvPr>
          <p:cNvSpPr/>
          <p:nvPr/>
        </p:nvSpPr>
        <p:spPr>
          <a:xfrm>
            <a:off x="8182711" y="1449196"/>
            <a:ext cx="2011680" cy="57677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C (DUYGU VE DAVRANIŞ)</a:t>
            </a:r>
          </a:p>
        </p:txBody>
      </p:sp>
    </p:spTree>
    <p:extLst>
      <p:ext uri="{BB962C8B-B14F-4D97-AF65-F5344CB8AC3E}">
        <p14:creationId xmlns:p14="http://schemas.microsoft.com/office/powerpoint/2010/main" val="1984820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C2F5909-354D-4A15-A4EA-3A7E6455C0AC}"/>
              </a:ext>
            </a:extLst>
          </p:cNvPr>
          <p:cNvSpPr>
            <a:spLocks noGrp="1"/>
          </p:cNvSpPr>
          <p:nvPr>
            <p:ph idx="1"/>
          </p:nvPr>
        </p:nvSpPr>
        <p:spPr>
          <a:xfrm>
            <a:off x="1201057" y="600771"/>
            <a:ext cx="10515600" cy="5656458"/>
          </a:xfrm>
        </p:spPr>
        <p:txBody>
          <a:bodyPr>
            <a:normAutofit fontScale="92500" lnSpcReduction="20000"/>
          </a:bodyPr>
          <a:lstStyle/>
          <a:p>
            <a:pPr>
              <a:lnSpc>
                <a:spcPct val="90000"/>
              </a:lnSpc>
            </a:pPr>
            <a:r>
              <a:rPr lang="tr-TR" altLang="tr-TR" sz="2600" u="sng" dirty="0"/>
              <a:t>Zihinsel Süzgeç</a:t>
            </a:r>
          </a:p>
          <a:p>
            <a:pPr>
              <a:lnSpc>
                <a:spcPct val="90000"/>
              </a:lnSpc>
              <a:buFont typeface="Wingdings" panose="05000000000000000000" pitchFamily="2" charset="2"/>
              <a:buNone/>
            </a:pPr>
            <a:r>
              <a:rPr lang="tr-TR" altLang="tr-TR" sz="2600" dirty="0"/>
              <a:t>	</a:t>
            </a:r>
            <a:r>
              <a:rPr lang="tr-TR" sz="2600" b="0" i="0" dirty="0">
                <a:solidFill>
                  <a:srgbClr val="404040"/>
                </a:solidFill>
                <a:effectLst/>
              </a:rPr>
              <a:t> Yaşanılan durumla ilgili bilginin tek bir olumsuz yönüne odaklanılır diğer tüm faktörler görmezden gelinir,  </a:t>
            </a:r>
            <a:r>
              <a:rPr lang="tr-TR" altLang="tr-TR" sz="2600" dirty="0"/>
              <a:t>böylelikle gerçeğin tümü olumsuzlaştırılır.</a:t>
            </a:r>
          </a:p>
          <a:p>
            <a:r>
              <a:rPr lang="tr-TR" altLang="tr-TR" sz="2600" u="sng" dirty="0"/>
              <a:t>Olumluyu Geçersiz Kılmak</a:t>
            </a:r>
            <a:endParaRPr lang="tr-TR" sz="2600" b="1" i="0" dirty="0">
              <a:solidFill>
                <a:srgbClr val="404040"/>
              </a:solidFill>
              <a:effectLst/>
              <a:latin typeface="Roboto Condensed"/>
            </a:endParaRPr>
          </a:p>
          <a:p>
            <a:pPr algn="l" fontAlgn="base"/>
            <a:r>
              <a:rPr lang="tr-TR" sz="2600" b="0" i="0" dirty="0">
                <a:solidFill>
                  <a:srgbClr val="404040"/>
                </a:solidFill>
                <a:effectLst/>
                <a:latin typeface="inherit"/>
              </a:rPr>
              <a:t>İyi şeylerin yaşanmış olması önemli olarak görülmez. Başarılar şansa ya da başka sebeplere bağlanır. </a:t>
            </a:r>
            <a:endParaRPr lang="tr-TR" sz="2600" b="0" i="0" dirty="0">
              <a:solidFill>
                <a:srgbClr val="404040"/>
              </a:solidFill>
              <a:effectLst/>
              <a:latin typeface="Source Sans Pro" panose="020B0503030403020204" pitchFamily="34" charset="0"/>
            </a:endParaRPr>
          </a:p>
          <a:p>
            <a:r>
              <a:rPr lang="tr-TR" altLang="tr-TR" sz="2600" u="sng" dirty="0"/>
              <a:t>Zihin Okuma </a:t>
            </a:r>
          </a:p>
          <a:p>
            <a:pPr>
              <a:buFont typeface="Wingdings" panose="05000000000000000000" pitchFamily="2" charset="2"/>
              <a:buNone/>
            </a:pPr>
            <a:r>
              <a:rPr lang="tr-TR" altLang="tr-TR" sz="2600" dirty="0"/>
              <a:t>Bir kanıt olmadığı halde, birisinin size olumsuz davrandığı yargısına varır, bunun  </a:t>
            </a:r>
          </a:p>
          <a:p>
            <a:pPr marL="0" indent="0" algn="just">
              <a:lnSpc>
                <a:spcPct val="80000"/>
              </a:lnSpc>
              <a:buNone/>
            </a:pPr>
            <a:r>
              <a:rPr lang="tr-TR" altLang="tr-TR" sz="2600" dirty="0"/>
              <a:t>   doğru olup olmadığını araştırmazsınız.</a:t>
            </a:r>
          </a:p>
          <a:p>
            <a:pPr algn="just">
              <a:lnSpc>
                <a:spcPct val="80000"/>
              </a:lnSpc>
            </a:pPr>
            <a:r>
              <a:rPr lang="tr-TR" altLang="tr-TR" sz="2600" dirty="0"/>
              <a:t> </a:t>
            </a:r>
            <a:r>
              <a:rPr lang="tr-TR" altLang="tr-TR" sz="2600" u="sng" dirty="0"/>
              <a:t>Keyfi Çıkarsama</a:t>
            </a:r>
          </a:p>
          <a:p>
            <a:pPr marL="609600" indent="-609600" algn="just">
              <a:lnSpc>
                <a:spcPct val="80000"/>
              </a:lnSpc>
              <a:buFont typeface="Wingdings" panose="05000000000000000000" pitchFamily="2" charset="2"/>
              <a:buNone/>
            </a:pPr>
            <a:r>
              <a:rPr lang="tr-TR" altLang="tr-TR" sz="2600" dirty="0"/>
              <a:t>    İşlerin kötü gideceğine ilişkin tahminler yapıp bu tahminler yapıp     gerçekleşeceğine inanmak.</a:t>
            </a:r>
          </a:p>
          <a:p>
            <a:pPr algn="just">
              <a:lnSpc>
                <a:spcPct val="80000"/>
              </a:lnSpc>
            </a:pPr>
            <a:r>
              <a:rPr lang="tr-TR" altLang="tr-TR" sz="2600" u="sng" dirty="0"/>
              <a:t>Aşırı Büyütme ya da Aşırı Küçültme</a:t>
            </a:r>
          </a:p>
          <a:p>
            <a:pPr>
              <a:buFont typeface="Wingdings" panose="05000000000000000000" pitchFamily="2" charset="2"/>
              <a:buNone/>
            </a:pPr>
            <a:r>
              <a:rPr lang="tr-TR" altLang="tr-TR" sz="2600" dirty="0"/>
              <a:t>	Bazı olayların önemini gereksiz bir biçimde abartmak, diğerlerini önemsiz kılmak.</a:t>
            </a:r>
          </a:p>
          <a:p>
            <a:pPr marL="609600" indent="-609600" algn="just">
              <a:lnSpc>
                <a:spcPct val="80000"/>
              </a:lnSpc>
              <a:buFont typeface="Wingdings" panose="05000000000000000000" pitchFamily="2" charset="2"/>
              <a:buNone/>
            </a:pPr>
            <a:endParaRPr lang="tr-TR" dirty="0"/>
          </a:p>
        </p:txBody>
      </p:sp>
    </p:spTree>
    <p:extLst>
      <p:ext uri="{BB962C8B-B14F-4D97-AF65-F5344CB8AC3E}">
        <p14:creationId xmlns:p14="http://schemas.microsoft.com/office/powerpoint/2010/main" val="730717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B7334A6-9442-41ED-9157-C8DD6B7C301D}"/>
              </a:ext>
            </a:extLst>
          </p:cNvPr>
          <p:cNvSpPr>
            <a:spLocks noGrp="1"/>
          </p:cNvSpPr>
          <p:nvPr>
            <p:ph idx="1"/>
          </p:nvPr>
        </p:nvSpPr>
        <p:spPr>
          <a:xfrm>
            <a:off x="838199" y="0"/>
            <a:ext cx="11513457" cy="6176963"/>
          </a:xfrm>
        </p:spPr>
        <p:txBody>
          <a:bodyPr>
            <a:noAutofit/>
          </a:bodyPr>
          <a:lstStyle/>
          <a:p>
            <a:r>
              <a:rPr lang="tr-TR" altLang="tr-TR" sz="2400" b="1" u="sng" dirty="0">
                <a:latin typeface="Calibri" panose="020F0502020204030204" pitchFamily="34" charset="0"/>
                <a:cs typeface="Calibri" panose="020F0502020204030204" pitchFamily="34" charset="0"/>
              </a:rPr>
              <a:t>Duygusal Mantık Yürütme</a:t>
            </a:r>
          </a:p>
          <a:p>
            <a:pPr>
              <a:buFont typeface="Wingdings" panose="05000000000000000000" pitchFamily="2" charset="2"/>
              <a:buNone/>
            </a:pPr>
            <a:r>
              <a:rPr lang="tr-TR" altLang="tr-TR" sz="2400" dirty="0">
                <a:latin typeface="Calibri" panose="020F0502020204030204" pitchFamily="34" charset="0"/>
                <a:cs typeface="Calibri" panose="020F0502020204030204" pitchFamily="34" charset="0"/>
              </a:rPr>
              <a:t>	O sırada yaşadığınız olumsuz duygularınıza bakarak, gerçeğin bu duygularda yansıtıldığı gibi olduğuna karar vermek; duygulardan hareket ederek gerçeği tanımlamaktır.</a:t>
            </a:r>
            <a:endParaRPr lang="tr-TR" sz="2400" b="0" i="0" u="sng" dirty="0">
              <a:solidFill>
                <a:srgbClr val="404040"/>
              </a:solidFill>
              <a:effectLst/>
              <a:latin typeface="Calibri" panose="020F0502020204030204" pitchFamily="34" charset="0"/>
              <a:cs typeface="Calibri" panose="020F0502020204030204" pitchFamily="34" charset="0"/>
            </a:endParaRPr>
          </a:p>
          <a:p>
            <a:pPr algn="l" fontAlgn="base"/>
            <a:r>
              <a:rPr lang="tr-TR" sz="2400" b="1" i="0" u="sng" dirty="0">
                <a:solidFill>
                  <a:srgbClr val="404040"/>
                </a:solidFill>
                <a:effectLst/>
                <a:latin typeface="Calibri" panose="020F0502020204030204" pitchFamily="34" charset="0"/>
                <a:cs typeface="Calibri" panose="020F0502020204030204" pitchFamily="34" charset="0"/>
              </a:rPr>
              <a:t>Kişiselleştirme</a:t>
            </a:r>
          </a:p>
          <a:p>
            <a:pPr marL="0" indent="0" algn="l" fontAlgn="base">
              <a:buNone/>
            </a:pPr>
            <a:r>
              <a:rPr lang="tr-TR" sz="2400" b="0" i="0" dirty="0">
                <a:solidFill>
                  <a:srgbClr val="404040"/>
                </a:solidFill>
                <a:effectLst/>
                <a:latin typeface="Calibri" panose="020F0502020204030204" pitchFamily="34" charset="0"/>
                <a:cs typeface="Calibri" panose="020F0502020204030204" pitchFamily="34" charset="0"/>
              </a:rPr>
              <a:t>Alternatif açıklamaları dikkate almadan yaşanılan durumu kendi üzerimize alıyor olmamız kişiselleştirme yaptığımız anlamına gelir.</a:t>
            </a:r>
          </a:p>
          <a:p>
            <a:pPr fontAlgn="base"/>
            <a:r>
              <a:rPr lang="tr-TR" sz="2400" b="1" i="0" u="sng" dirty="0" err="1">
                <a:solidFill>
                  <a:srgbClr val="404040"/>
                </a:solidFill>
                <a:effectLst/>
                <a:latin typeface="Calibri" panose="020F0502020204030204" pitchFamily="34" charset="0"/>
                <a:cs typeface="Calibri" panose="020F0502020204030204" pitchFamily="34" charset="0"/>
              </a:rPr>
              <a:t>Meli</a:t>
            </a:r>
            <a:r>
              <a:rPr lang="tr-TR" sz="2400" b="1" i="0" u="sng" dirty="0">
                <a:solidFill>
                  <a:srgbClr val="404040"/>
                </a:solidFill>
                <a:effectLst/>
                <a:latin typeface="Calibri" panose="020F0502020204030204" pitchFamily="34" charset="0"/>
                <a:cs typeface="Calibri" panose="020F0502020204030204" pitchFamily="34" charset="0"/>
              </a:rPr>
              <a:t>- </a:t>
            </a:r>
            <a:r>
              <a:rPr lang="tr-TR" sz="2400" b="1" i="0" u="sng" dirty="0" err="1">
                <a:solidFill>
                  <a:srgbClr val="404040"/>
                </a:solidFill>
                <a:effectLst/>
                <a:latin typeface="Calibri" panose="020F0502020204030204" pitchFamily="34" charset="0"/>
                <a:cs typeface="Calibri" panose="020F0502020204030204" pitchFamily="34" charset="0"/>
              </a:rPr>
              <a:t>Malı’lar</a:t>
            </a:r>
            <a:endParaRPr lang="tr-TR" sz="2400" b="1" i="0" u="sng" dirty="0">
              <a:solidFill>
                <a:srgbClr val="404040"/>
              </a:solidFill>
              <a:effectLst/>
              <a:latin typeface="Calibri" panose="020F0502020204030204" pitchFamily="34" charset="0"/>
              <a:cs typeface="Calibri" panose="020F0502020204030204" pitchFamily="34" charset="0"/>
            </a:endParaRPr>
          </a:p>
          <a:p>
            <a:pPr marL="0" indent="0" algn="l" fontAlgn="base">
              <a:buNone/>
            </a:pPr>
            <a:r>
              <a:rPr lang="tr-TR" sz="2400" b="0" i="0" dirty="0">
                <a:solidFill>
                  <a:srgbClr val="404040"/>
                </a:solidFill>
                <a:effectLst/>
                <a:latin typeface="Calibri" panose="020F0502020204030204" pitchFamily="34" charset="0"/>
                <a:cs typeface="Calibri" panose="020F0502020204030204" pitchFamily="34" charset="0"/>
              </a:rPr>
              <a:t>Yaşamın kesin kuralları olduğu ve bu kuralların yerine getirilmediğinde felaketlere neden olabileceği inancıdır.</a:t>
            </a:r>
          </a:p>
          <a:p>
            <a:pPr algn="l" fontAlgn="base"/>
            <a:r>
              <a:rPr lang="tr-TR" sz="2400" b="1" i="0" u="sng" dirty="0">
                <a:solidFill>
                  <a:srgbClr val="404040"/>
                </a:solidFill>
                <a:effectLst/>
                <a:latin typeface="Calibri" panose="020F0502020204030204" pitchFamily="34" charset="0"/>
                <a:cs typeface="Calibri" panose="020F0502020204030204" pitchFamily="34" charset="0"/>
              </a:rPr>
              <a:t> Etiketleme</a:t>
            </a:r>
          </a:p>
          <a:p>
            <a:pPr marL="0" indent="0" algn="l" fontAlgn="base">
              <a:buNone/>
            </a:pPr>
            <a:r>
              <a:rPr lang="tr-TR" sz="2400" b="0" i="0" dirty="0">
                <a:solidFill>
                  <a:srgbClr val="404040"/>
                </a:solidFill>
                <a:effectLst/>
                <a:latin typeface="Calibri" panose="020F0502020204030204" pitchFamily="34" charset="0"/>
                <a:cs typeface="Calibri" panose="020F0502020204030204" pitchFamily="34" charset="0"/>
              </a:rPr>
              <a:t>Kişinin kendisi ya da başkalarıyla ilgili bir davranışı değerlendirip genel bir sonuca ulaşmasıdır. </a:t>
            </a:r>
          </a:p>
          <a:p>
            <a:pPr marL="0" indent="0">
              <a:buNone/>
            </a:pPr>
            <a:r>
              <a:rPr lang="tr-TR" sz="2400" b="1" u="sng" dirty="0">
                <a:latin typeface="Calibri" panose="020F0502020204030204" pitchFamily="34" charset="0"/>
                <a:cs typeface="Calibri" panose="020F0502020204030204" pitchFamily="34" charset="0"/>
              </a:rPr>
              <a:t>Akılcı olmayan bu düşüncelerle profesyonel yardım alarak çalışmak da stresle başa çıkmada etkili olabilir. </a:t>
            </a:r>
          </a:p>
        </p:txBody>
      </p:sp>
    </p:spTree>
    <p:extLst>
      <p:ext uri="{BB962C8B-B14F-4D97-AF65-F5344CB8AC3E}">
        <p14:creationId xmlns:p14="http://schemas.microsoft.com/office/powerpoint/2010/main" val="1588945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C9A8FA0-985A-4F5C-A339-4917CADD185A}"/>
              </a:ext>
            </a:extLst>
          </p:cNvPr>
          <p:cNvSpPr>
            <a:spLocks noGrp="1"/>
          </p:cNvSpPr>
          <p:nvPr>
            <p:ph idx="1"/>
          </p:nvPr>
        </p:nvSpPr>
        <p:spPr>
          <a:xfrm>
            <a:off x="812799" y="645318"/>
            <a:ext cx="11379201" cy="5567363"/>
          </a:xfrm>
        </p:spPr>
        <p:txBody>
          <a:bodyPr>
            <a:normAutofit/>
          </a:bodyPr>
          <a:lstStyle/>
          <a:p>
            <a:pPr marL="0" indent="0">
              <a:buNone/>
            </a:pPr>
            <a:r>
              <a:rPr lang="tr-TR" sz="2400" u="sng" dirty="0">
                <a:latin typeface="Calibri" panose="020F0502020204030204" pitchFamily="34" charset="0"/>
                <a:cs typeface="Calibri" panose="020F0502020204030204" pitchFamily="34" charset="0"/>
              </a:rPr>
              <a:t>3- PROBLEM ÇÖZME BECERİLERİNİ GELİŞTİRMEK:</a:t>
            </a:r>
          </a:p>
          <a:p>
            <a:pPr marL="0" indent="0" algn="just">
              <a:buNone/>
            </a:pPr>
            <a:r>
              <a:rPr lang="tr-TR" sz="2400" b="0" i="0" dirty="0">
                <a:effectLst/>
                <a:latin typeface="Calibri" panose="020F0502020204030204" pitchFamily="34" charset="0"/>
                <a:cs typeface="Calibri" panose="020F0502020204030204" pitchFamily="34" charset="0"/>
              </a:rPr>
              <a:t>Problem, temelde, bireyin bir hedefe ulaşmada engellenme ile karşılaştığı bir çatışma durumudur .Bu engellenme hedefe ulaşmayı güçleştirebilir. Böyle bir durumda problem, engeli aşmanın en iyi yolunu bulmaktır.</a:t>
            </a:r>
            <a:endParaRPr lang="tr-TR" sz="2400" b="1" u="sng" dirty="0">
              <a:latin typeface="Calibri" panose="020F0502020204030204" pitchFamily="34" charset="0"/>
              <a:cs typeface="Calibri" panose="020F0502020204030204" pitchFamily="34" charset="0"/>
            </a:endParaRPr>
          </a:p>
          <a:p>
            <a:pPr algn="just">
              <a:buFont typeface="+mj-lt"/>
              <a:buAutoNum type="arabicPeriod"/>
            </a:pPr>
            <a:r>
              <a:rPr lang="tr-TR" sz="2400" b="0" i="0" dirty="0">
                <a:effectLst/>
                <a:latin typeface="Calibri" panose="020F0502020204030204" pitchFamily="34" charset="0"/>
                <a:cs typeface="Calibri" panose="020F0502020204030204" pitchFamily="34" charset="0"/>
              </a:rPr>
              <a:t>Sorunu belirleyin.</a:t>
            </a:r>
          </a:p>
          <a:p>
            <a:pPr algn="just">
              <a:buFont typeface="+mj-lt"/>
              <a:buAutoNum type="arabicPeriod"/>
            </a:pPr>
            <a:r>
              <a:rPr lang="tr-TR" sz="2400" b="0" i="0" dirty="0">
                <a:effectLst/>
                <a:latin typeface="Calibri" panose="020F0502020204030204" pitchFamily="34" charset="0"/>
                <a:cs typeface="Calibri" panose="020F0502020204030204" pitchFamily="34" charset="0"/>
              </a:rPr>
              <a:t>Hedefleri tanımlayın.</a:t>
            </a:r>
          </a:p>
          <a:p>
            <a:pPr algn="just">
              <a:buFont typeface="+mj-lt"/>
              <a:buAutoNum type="arabicPeriod"/>
            </a:pPr>
            <a:r>
              <a:rPr lang="tr-TR" sz="2400" b="0" i="0" dirty="0">
                <a:effectLst/>
                <a:latin typeface="Calibri" panose="020F0502020204030204" pitchFamily="34" charset="0"/>
                <a:cs typeface="Calibri" panose="020F0502020204030204" pitchFamily="34" charset="0"/>
              </a:rPr>
              <a:t>Beyin fırtınası yapın.</a:t>
            </a:r>
          </a:p>
          <a:p>
            <a:pPr algn="just">
              <a:buFont typeface="+mj-lt"/>
              <a:buAutoNum type="arabicPeriod"/>
            </a:pPr>
            <a:r>
              <a:rPr lang="tr-TR" sz="2400" b="0" i="0" dirty="0">
                <a:effectLst/>
                <a:latin typeface="Calibri" panose="020F0502020204030204" pitchFamily="34" charset="0"/>
                <a:cs typeface="Calibri" panose="020F0502020204030204" pitchFamily="34" charset="0"/>
              </a:rPr>
              <a:t>Alternatifleri değerlendirin.</a:t>
            </a:r>
          </a:p>
          <a:p>
            <a:pPr algn="just">
              <a:buFont typeface="+mj-lt"/>
              <a:buAutoNum type="arabicPeriod"/>
            </a:pPr>
            <a:r>
              <a:rPr lang="tr-TR" sz="2400" b="0" i="0" dirty="0">
                <a:effectLst/>
                <a:latin typeface="Calibri" panose="020F0502020204030204" pitchFamily="34" charset="0"/>
                <a:cs typeface="Calibri" panose="020F0502020204030204" pitchFamily="34" charset="0"/>
              </a:rPr>
              <a:t>Çözümü seçin.</a:t>
            </a:r>
          </a:p>
          <a:p>
            <a:pPr algn="just">
              <a:buFont typeface="+mj-lt"/>
              <a:buAutoNum type="arabicPeriod"/>
            </a:pPr>
            <a:r>
              <a:rPr lang="tr-TR" sz="2400" b="0" i="0" dirty="0">
                <a:effectLst/>
                <a:latin typeface="Calibri" panose="020F0502020204030204" pitchFamily="34" charset="0"/>
                <a:cs typeface="Calibri" panose="020F0502020204030204" pitchFamily="34" charset="0"/>
              </a:rPr>
              <a:t>Seçilen çözümün aktif biçimde uygulayın.</a:t>
            </a:r>
          </a:p>
          <a:p>
            <a:pPr algn="just">
              <a:buFont typeface="+mj-lt"/>
              <a:buAutoNum type="arabicPeriod"/>
            </a:pPr>
            <a:r>
              <a:rPr lang="tr-TR" sz="2400" b="0" i="0" dirty="0">
                <a:effectLst/>
                <a:latin typeface="Calibri" panose="020F0502020204030204" pitchFamily="34" charset="0"/>
                <a:cs typeface="Calibri" panose="020F0502020204030204" pitchFamily="34" charset="0"/>
              </a:rPr>
              <a:t>Değerlendirme yapın.</a:t>
            </a:r>
          </a:p>
          <a:p>
            <a:pPr marL="0" indent="0" algn="l">
              <a:buNone/>
            </a:pPr>
            <a:endParaRPr lang="tr-TR" dirty="0"/>
          </a:p>
        </p:txBody>
      </p:sp>
      <p:pic>
        <p:nvPicPr>
          <p:cNvPr id="5124" name="Picture 4" descr="ÇOCUKLARDA PROBLEM ÇÖZME BECERİLERİ">
            <a:extLst>
              <a:ext uri="{FF2B5EF4-FFF2-40B4-BE49-F238E27FC236}">
                <a16:creationId xmlns:a16="http://schemas.microsoft.com/office/drawing/2014/main" id="{F56B6D77-9573-43BE-8080-483467DC19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9486" y="2235201"/>
            <a:ext cx="5214257" cy="4325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3542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5BC39B6-ED3F-4BFA-876B-2206F12F94EB}"/>
              </a:ext>
            </a:extLst>
          </p:cNvPr>
          <p:cNvSpPr>
            <a:spLocks noGrp="1"/>
          </p:cNvSpPr>
          <p:nvPr>
            <p:ph idx="1"/>
          </p:nvPr>
        </p:nvSpPr>
        <p:spPr>
          <a:xfrm>
            <a:off x="693056" y="234043"/>
            <a:ext cx="11208657" cy="6623957"/>
          </a:xfrm>
        </p:spPr>
        <p:txBody>
          <a:bodyPr>
            <a:normAutofit/>
          </a:bodyPr>
          <a:lstStyle/>
          <a:p>
            <a:pPr algn="just" fontAlgn="t"/>
            <a:r>
              <a:rPr lang="tr-TR" sz="2400" u="sng" dirty="0">
                <a:latin typeface="Calibri" panose="020F0502020204030204" pitchFamily="34" charset="0"/>
                <a:cs typeface="Calibri" panose="020F0502020204030204" pitchFamily="34" charset="0"/>
              </a:rPr>
              <a:t>4- İLETİŞİM BECERİLERİNİ GELİŞTİRMEK</a:t>
            </a:r>
            <a:endParaRPr lang="tr-TR" sz="2400" b="1" i="0" dirty="0">
              <a:solidFill>
                <a:srgbClr val="363635"/>
              </a:solidFill>
              <a:effectLst/>
              <a:latin typeface="Calibri" panose="020F0502020204030204" pitchFamily="34" charset="0"/>
              <a:cs typeface="Calibri" panose="020F0502020204030204" pitchFamily="34" charset="0"/>
            </a:endParaRPr>
          </a:p>
          <a:p>
            <a:pPr algn="just" fontAlgn="t"/>
            <a:r>
              <a:rPr lang="tr-TR" sz="2400" b="1" i="0" dirty="0">
                <a:solidFill>
                  <a:srgbClr val="363635"/>
                </a:solidFill>
                <a:effectLst/>
                <a:latin typeface="Calibri" panose="020F0502020204030204" pitchFamily="34" charset="0"/>
                <a:cs typeface="Calibri" panose="020F0502020204030204" pitchFamily="34" charset="0"/>
              </a:rPr>
              <a:t>Etkili  İletişim Becerileri; </a:t>
            </a:r>
          </a:p>
          <a:p>
            <a:pPr algn="just" fontAlgn="t"/>
            <a:r>
              <a:rPr lang="tr-TR" sz="2400" b="0" i="0" dirty="0">
                <a:solidFill>
                  <a:srgbClr val="363635"/>
                </a:solidFill>
                <a:effectLst/>
                <a:latin typeface="Calibri" panose="020F0502020204030204" pitchFamily="34" charset="0"/>
                <a:cs typeface="Calibri" panose="020F0502020204030204" pitchFamily="34" charset="0"/>
              </a:rPr>
              <a:t>Kendini tanımak, duygu ve düşüncelerinin farkında olmak, kendini doğru ifade etmek</a:t>
            </a:r>
          </a:p>
          <a:p>
            <a:pPr algn="just" fontAlgn="t">
              <a:buFont typeface="Arial" panose="020B0604020202020204" pitchFamily="34" charset="0"/>
              <a:buChar char="•"/>
            </a:pPr>
            <a:r>
              <a:rPr lang="tr-TR" sz="2400" b="0" i="0" dirty="0">
                <a:solidFill>
                  <a:srgbClr val="363635"/>
                </a:solidFill>
                <a:effectLst/>
                <a:latin typeface="Calibri" panose="020F0502020204030204" pitchFamily="34" charset="0"/>
                <a:cs typeface="Calibri" panose="020F0502020204030204" pitchFamily="34" charset="0"/>
              </a:rPr>
              <a:t>Empati kurabilmek, </a:t>
            </a:r>
          </a:p>
          <a:p>
            <a:pPr algn="just" fontAlgn="t">
              <a:buFont typeface="Arial" panose="020B0604020202020204" pitchFamily="34" charset="0"/>
              <a:buChar char="•"/>
            </a:pPr>
            <a:r>
              <a:rPr lang="tr-TR" sz="2400" b="0" i="0" dirty="0">
                <a:solidFill>
                  <a:srgbClr val="363635"/>
                </a:solidFill>
                <a:effectLst/>
                <a:latin typeface="Calibri" panose="020F0502020204030204" pitchFamily="34" charset="0"/>
                <a:cs typeface="Calibri" panose="020F0502020204030204" pitchFamily="34" charset="0"/>
              </a:rPr>
              <a:t>Eleştirilere karşı açık olmak,</a:t>
            </a:r>
          </a:p>
          <a:p>
            <a:pPr algn="just" fontAlgn="t">
              <a:buFont typeface="Arial" panose="020B0604020202020204" pitchFamily="34" charset="0"/>
              <a:buChar char="•"/>
            </a:pPr>
            <a:r>
              <a:rPr lang="tr-TR" sz="2400" b="0" i="0" dirty="0">
                <a:solidFill>
                  <a:srgbClr val="363635"/>
                </a:solidFill>
                <a:effectLst/>
                <a:latin typeface="Calibri" panose="020F0502020204030204" pitchFamily="34" charset="0"/>
                <a:cs typeface="Calibri" panose="020F0502020204030204" pitchFamily="34" charset="0"/>
              </a:rPr>
              <a:t>Beden dili, göz kontağı, hitap, ses düzeyi vb. kurabilmek…</a:t>
            </a:r>
          </a:p>
          <a:p>
            <a:pPr algn="just" fontAlgn="t"/>
            <a:r>
              <a:rPr lang="tr-TR" sz="2400" b="0" i="0" dirty="0">
                <a:solidFill>
                  <a:srgbClr val="363635"/>
                </a:solidFill>
                <a:effectLst/>
                <a:latin typeface="Calibri" panose="020F0502020204030204" pitchFamily="34" charset="0"/>
                <a:cs typeface="Calibri" panose="020F0502020204030204" pitchFamily="34" charset="0"/>
              </a:rPr>
              <a:t>Karşımızdakini etkin ve ilgili dinlemek</a:t>
            </a:r>
          </a:p>
          <a:p>
            <a:pPr algn="just" fontAlgn="t">
              <a:buFont typeface="Arial" panose="020B0604020202020204" pitchFamily="34" charset="0"/>
              <a:buChar char="•"/>
            </a:pPr>
            <a:r>
              <a:rPr lang="tr-TR" sz="2400" b="0" i="0" dirty="0">
                <a:solidFill>
                  <a:srgbClr val="363635"/>
                </a:solidFill>
                <a:effectLst/>
                <a:latin typeface="Calibri" panose="020F0502020204030204" pitchFamily="34" charset="0"/>
                <a:cs typeface="Calibri" panose="020F0502020204030204" pitchFamily="34" charset="0"/>
              </a:rPr>
              <a:t>Yargılamadan, suçlamadan dinlemek, önyargılı olmamak.</a:t>
            </a:r>
          </a:p>
          <a:p>
            <a:pPr algn="just" fontAlgn="t">
              <a:buFont typeface="Arial" panose="020B0604020202020204" pitchFamily="34" charset="0"/>
              <a:buChar char="•"/>
            </a:pPr>
            <a:r>
              <a:rPr lang="tr-TR" sz="2400" b="0" i="0" dirty="0">
                <a:solidFill>
                  <a:srgbClr val="363635"/>
                </a:solidFill>
                <a:effectLst/>
                <a:latin typeface="Calibri" panose="020F0502020204030204" pitchFamily="34" charset="0"/>
                <a:cs typeface="Calibri" panose="020F0502020204030204" pitchFamily="34" charset="0"/>
              </a:rPr>
              <a:t>Duygu ve düşüncelerini anlamaya çalışır.</a:t>
            </a:r>
          </a:p>
          <a:p>
            <a:pPr algn="just" fontAlgn="t">
              <a:buFont typeface="Arial" panose="020B0604020202020204" pitchFamily="34" charset="0"/>
              <a:buChar char="•"/>
            </a:pPr>
            <a:r>
              <a:rPr lang="tr-TR" sz="2400" b="0" i="0" dirty="0">
                <a:solidFill>
                  <a:srgbClr val="363635"/>
                </a:solidFill>
                <a:effectLst/>
                <a:latin typeface="Calibri" panose="020F0502020204030204" pitchFamily="34" charset="0"/>
                <a:cs typeface="Calibri" panose="020F0502020204030204" pitchFamily="34" charset="0"/>
              </a:rPr>
              <a:t>Konuşmacının sözlerine olduğu kadar sözsüz mesajlarına da dikkat etmek.</a:t>
            </a:r>
          </a:p>
          <a:p>
            <a:pPr algn="just" fontAlgn="t">
              <a:buFont typeface="Arial" panose="020B0604020202020204" pitchFamily="34" charset="0"/>
              <a:buChar char="•"/>
            </a:pPr>
            <a:r>
              <a:rPr lang="tr-TR" sz="2400" b="0" i="0" dirty="0">
                <a:solidFill>
                  <a:srgbClr val="363635"/>
                </a:solidFill>
                <a:effectLst/>
                <a:latin typeface="Calibri" panose="020F0502020204030204" pitchFamily="34" charset="0"/>
                <a:cs typeface="Calibri" panose="020F0502020204030204" pitchFamily="34" charset="0"/>
              </a:rPr>
              <a:t>Konuşmacının duygu ve düşüncelerine anladığını gösteren sözlü ifadelerde bulunmak…</a:t>
            </a:r>
          </a:p>
          <a:p>
            <a:pPr marL="0" indent="0">
              <a:buNone/>
            </a:pPr>
            <a:endParaRPr lang="tr-TR" sz="2400" u="sng" dirty="0">
              <a:latin typeface="Calibri" panose="020F0502020204030204" pitchFamily="34" charset="0"/>
              <a:cs typeface="Calibri" panose="020F0502020204030204" pitchFamily="34" charset="0"/>
            </a:endParaRPr>
          </a:p>
          <a:p>
            <a:pPr marL="0" indent="0">
              <a:buNone/>
            </a:pPr>
            <a:endParaRPr lang="tr-TR" sz="2400" u="sng" dirty="0">
              <a:latin typeface="Calibri" panose="020F0502020204030204" pitchFamily="34" charset="0"/>
              <a:cs typeface="Calibri" panose="020F0502020204030204" pitchFamily="34" charset="0"/>
            </a:endParaRPr>
          </a:p>
          <a:p>
            <a:endParaRPr lang="tr-TR" dirty="0"/>
          </a:p>
        </p:txBody>
      </p:sp>
      <p:pic>
        <p:nvPicPr>
          <p:cNvPr id="13316" name="Picture 4" descr="Etkili iletişim teknikleri nelerdir ?">
            <a:extLst>
              <a:ext uri="{FF2B5EF4-FFF2-40B4-BE49-F238E27FC236}">
                <a16:creationId xmlns:a16="http://schemas.microsoft.com/office/drawing/2014/main" id="{328FBB76-0B96-440C-B392-F6191F62BC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4743" y="1712687"/>
            <a:ext cx="3817257" cy="284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6513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DA49DC3-82A1-4821-A1EE-214336C073E5}"/>
              </a:ext>
            </a:extLst>
          </p:cNvPr>
          <p:cNvSpPr>
            <a:spLocks noGrp="1"/>
          </p:cNvSpPr>
          <p:nvPr>
            <p:ph idx="1"/>
          </p:nvPr>
        </p:nvSpPr>
        <p:spPr>
          <a:xfrm>
            <a:off x="838200" y="188686"/>
            <a:ext cx="10515600" cy="6669314"/>
          </a:xfrm>
        </p:spPr>
        <p:txBody>
          <a:bodyPr>
            <a:normAutofit fontScale="92500" lnSpcReduction="10000"/>
          </a:bodyPr>
          <a:lstStyle/>
          <a:p>
            <a:pPr algn="just" fontAlgn="t">
              <a:buFont typeface="Arial" panose="020B0604020202020204" pitchFamily="34" charset="0"/>
              <a:buChar char="•"/>
            </a:pPr>
            <a:r>
              <a:rPr lang="tr-TR" sz="3000" b="1" u="sng" dirty="0"/>
              <a:t>İLETİŞİMİ ENGELLEYEN İFADELER </a:t>
            </a:r>
            <a:endParaRPr lang="tr-TR" sz="3000" b="1" i="0" u="sng" dirty="0">
              <a:solidFill>
                <a:srgbClr val="363635"/>
              </a:solidFill>
              <a:effectLst/>
              <a:latin typeface="Arial" panose="020B0604020202020204" pitchFamily="34" charset="0"/>
            </a:endParaRPr>
          </a:p>
          <a:p>
            <a:pPr algn="just" fontAlgn="t">
              <a:buFont typeface="Arial" panose="020B0604020202020204" pitchFamily="34" charset="0"/>
              <a:buChar char="•"/>
            </a:pPr>
            <a:endParaRPr lang="tr-TR" sz="2600" b="0" i="0" dirty="0">
              <a:solidFill>
                <a:srgbClr val="363635"/>
              </a:solidFill>
              <a:effectLst/>
              <a:latin typeface="Arial" panose="020B0604020202020204" pitchFamily="34" charset="0"/>
            </a:endParaRPr>
          </a:p>
          <a:p>
            <a:pPr algn="just" fontAlgn="t">
              <a:buFont typeface="Arial" panose="020B0604020202020204" pitchFamily="34" charset="0"/>
              <a:buChar char="•"/>
            </a:pPr>
            <a:r>
              <a:rPr lang="tr-TR" sz="2600" b="0" i="0" dirty="0">
                <a:solidFill>
                  <a:srgbClr val="363635"/>
                </a:solidFill>
                <a:effectLst/>
                <a:latin typeface="Arial" panose="020B0604020202020204" pitchFamily="34" charset="0"/>
              </a:rPr>
              <a:t>Emir vermek</a:t>
            </a:r>
          </a:p>
          <a:p>
            <a:pPr algn="just" fontAlgn="t">
              <a:buFont typeface="Arial" panose="020B0604020202020204" pitchFamily="34" charset="0"/>
              <a:buChar char="•"/>
            </a:pPr>
            <a:r>
              <a:rPr lang="tr-TR" sz="2600" b="0" i="0" dirty="0">
                <a:solidFill>
                  <a:srgbClr val="363635"/>
                </a:solidFill>
                <a:effectLst/>
                <a:latin typeface="Arial" panose="020B0604020202020204" pitchFamily="34" charset="0"/>
              </a:rPr>
              <a:t>Tehdit etmek</a:t>
            </a:r>
          </a:p>
          <a:p>
            <a:pPr algn="just" fontAlgn="t">
              <a:buFont typeface="Arial" panose="020B0604020202020204" pitchFamily="34" charset="0"/>
              <a:buChar char="•"/>
            </a:pPr>
            <a:r>
              <a:rPr lang="tr-TR" sz="2600" b="0" i="0" dirty="0">
                <a:solidFill>
                  <a:srgbClr val="363635"/>
                </a:solidFill>
                <a:effectLst/>
                <a:latin typeface="Arial" panose="020B0604020202020204" pitchFamily="34" charset="0"/>
              </a:rPr>
              <a:t>Uyarmak</a:t>
            </a:r>
          </a:p>
          <a:p>
            <a:pPr algn="just" fontAlgn="t">
              <a:buFont typeface="Arial" panose="020B0604020202020204" pitchFamily="34" charset="0"/>
              <a:buChar char="•"/>
            </a:pPr>
            <a:r>
              <a:rPr lang="tr-TR" sz="2600" b="0" i="0" dirty="0">
                <a:solidFill>
                  <a:srgbClr val="363635"/>
                </a:solidFill>
                <a:effectLst/>
                <a:latin typeface="Arial" panose="020B0604020202020204" pitchFamily="34" charset="0"/>
              </a:rPr>
              <a:t>Konuyu saptırmak</a:t>
            </a:r>
          </a:p>
          <a:p>
            <a:pPr algn="just" fontAlgn="t">
              <a:buFont typeface="Arial" panose="020B0604020202020204" pitchFamily="34" charset="0"/>
              <a:buChar char="•"/>
            </a:pPr>
            <a:r>
              <a:rPr lang="tr-TR" sz="2600" b="0" i="0" dirty="0">
                <a:solidFill>
                  <a:srgbClr val="363635"/>
                </a:solidFill>
                <a:effectLst/>
                <a:latin typeface="Arial" panose="020B0604020202020204" pitchFamily="34" charset="0"/>
              </a:rPr>
              <a:t>İsim takmak</a:t>
            </a:r>
          </a:p>
          <a:p>
            <a:pPr algn="just" fontAlgn="t">
              <a:buFont typeface="Arial" panose="020B0604020202020204" pitchFamily="34" charset="0"/>
              <a:buChar char="•"/>
            </a:pPr>
            <a:r>
              <a:rPr lang="tr-TR" sz="2600" b="0" i="0" dirty="0">
                <a:solidFill>
                  <a:srgbClr val="363635"/>
                </a:solidFill>
                <a:effectLst/>
                <a:latin typeface="Arial" panose="020B0604020202020204" pitchFamily="34" charset="0"/>
              </a:rPr>
              <a:t>Sınamak</a:t>
            </a:r>
          </a:p>
          <a:p>
            <a:pPr algn="just" fontAlgn="t">
              <a:buFont typeface="Arial" panose="020B0604020202020204" pitchFamily="34" charset="0"/>
              <a:buChar char="•"/>
            </a:pPr>
            <a:r>
              <a:rPr lang="tr-TR" sz="2600" b="0" i="0" dirty="0">
                <a:solidFill>
                  <a:srgbClr val="363635"/>
                </a:solidFill>
                <a:effectLst/>
                <a:latin typeface="Arial" panose="020B0604020202020204" pitchFamily="34" charset="0"/>
              </a:rPr>
              <a:t>Öğüt vermek</a:t>
            </a:r>
          </a:p>
          <a:p>
            <a:pPr algn="just" fontAlgn="t">
              <a:buFont typeface="Arial" panose="020B0604020202020204" pitchFamily="34" charset="0"/>
              <a:buChar char="•"/>
            </a:pPr>
            <a:r>
              <a:rPr lang="tr-TR" sz="2600" b="0" i="0" dirty="0">
                <a:solidFill>
                  <a:srgbClr val="363635"/>
                </a:solidFill>
                <a:effectLst/>
                <a:latin typeface="Arial" panose="020B0604020202020204" pitchFamily="34" charset="0"/>
              </a:rPr>
              <a:t>Eleştirmek</a:t>
            </a:r>
          </a:p>
          <a:p>
            <a:pPr algn="just" fontAlgn="t">
              <a:buFont typeface="Arial" panose="020B0604020202020204" pitchFamily="34" charset="0"/>
              <a:buChar char="•"/>
            </a:pPr>
            <a:r>
              <a:rPr lang="tr-TR" sz="2600" b="0" i="0" dirty="0">
                <a:solidFill>
                  <a:srgbClr val="363635"/>
                </a:solidFill>
                <a:effectLst/>
                <a:latin typeface="Arial" panose="020B0604020202020204" pitchFamily="34" charset="0"/>
              </a:rPr>
              <a:t>Yargılamak</a:t>
            </a:r>
          </a:p>
          <a:p>
            <a:pPr algn="just" fontAlgn="t">
              <a:buFont typeface="Arial" panose="020B0604020202020204" pitchFamily="34" charset="0"/>
              <a:buChar char="•"/>
            </a:pPr>
            <a:r>
              <a:rPr lang="tr-TR" sz="2600" b="0" i="0" dirty="0">
                <a:solidFill>
                  <a:srgbClr val="363635"/>
                </a:solidFill>
                <a:effectLst/>
                <a:latin typeface="Arial" panose="020B0604020202020204" pitchFamily="34" charset="0"/>
              </a:rPr>
              <a:t>Nutuk çekmek</a:t>
            </a:r>
          </a:p>
          <a:p>
            <a:pPr algn="just" fontAlgn="t">
              <a:buFont typeface="Arial" panose="020B0604020202020204" pitchFamily="34" charset="0"/>
              <a:buChar char="•"/>
            </a:pPr>
            <a:r>
              <a:rPr lang="tr-TR" sz="2600" b="0" i="0" dirty="0">
                <a:solidFill>
                  <a:srgbClr val="363635"/>
                </a:solidFill>
                <a:effectLst/>
                <a:latin typeface="Arial" panose="020B0604020202020204" pitchFamily="34" charset="0"/>
              </a:rPr>
              <a:t>Suçlamak</a:t>
            </a:r>
          </a:p>
          <a:p>
            <a:pPr algn="just" fontAlgn="t">
              <a:buFont typeface="Arial" panose="020B0604020202020204" pitchFamily="34" charset="0"/>
              <a:buChar char="•"/>
            </a:pPr>
            <a:r>
              <a:rPr lang="tr-TR" sz="2600" b="0" i="0" dirty="0">
                <a:solidFill>
                  <a:srgbClr val="363635"/>
                </a:solidFill>
                <a:effectLst/>
                <a:latin typeface="Arial" panose="020B0604020202020204" pitchFamily="34" charset="0"/>
              </a:rPr>
              <a:t>Alay etmek</a:t>
            </a:r>
          </a:p>
          <a:p>
            <a:endParaRPr lang="tr-TR" dirty="0"/>
          </a:p>
        </p:txBody>
      </p:sp>
      <p:pic>
        <p:nvPicPr>
          <p:cNvPr id="6146" name="Picture 2" descr="İletişim Nedir? | Teknoloji ve Tasarım Dersi - etkinlikler, özgün ders  içerikleri ve daha fazlası">
            <a:extLst>
              <a:ext uri="{FF2B5EF4-FFF2-40B4-BE49-F238E27FC236}">
                <a16:creationId xmlns:a16="http://schemas.microsoft.com/office/drawing/2014/main" id="{01DD4B7D-BBA0-4DB2-A1EF-6972C7F319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6286" y="1364344"/>
            <a:ext cx="4760686" cy="3497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446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5C17A79-D9D0-48DF-857D-231A12A0EAC5}"/>
              </a:ext>
            </a:extLst>
          </p:cNvPr>
          <p:cNvSpPr>
            <a:spLocks noGrp="1"/>
          </p:cNvSpPr>
          <p:nvPr>
            <p:ph idx="1"/>
          </p:nvPr>
        </p:nvSpPr>
        <p:spPr>
          <a:xfrm>
            <a:off x="838200" y="939800"/>
            <a:ext cx="10515600" cy="5237163"/>
          </a:xfrm>
        </p:spPr>
        <p:txBody>
          <a:bodyPr>
            <a:normAutofit/>
          </a:bodyPr>
          <a:lstStyle/>
          <a:p>
            <a:pPr marL="0" indent="0">
              <a:buNone/>
            </a:pPr>
            <a:r>
              <a:rPr lang="tr-TR" sz="2800" b="1" u="sng" dirty="0">
                <a:latin typeface="Calibri" panose="020F0502020204030204" pitchFamily="34" charset="0"/>
                <a:cs typeface="Calibri" panose="020F0502020204030204" pitchFamily="34" charset="0"/>
              </a:rPr>
              <a:t>5- SOSYAL DESTEK</a:t>
            </a:r>
          </a:p>
          <a:p>
            <a:pPr marL="0" indent="0">
              <a:buNone/>
            </a:pPr>
            <a:endParaRPr lang="tr-TR" sz="2400" u="sng" dirty="0">
              <a:latin typeface="Calibri" panose="020F0502020204030204" pitchFamily="34" charset="0"/>
              <a:cs typeface="Calibri" panose="020F0502020204030204" pitchFamily="34" charset="0"/>
            </a:endParaRPr>
          </a:p>
          <a:p>
            <a:pPr marL="0" indent="0" algn="just">
              <a:buNone/>
            </a:pPr>
            <a:r>
              <a:rPr lang="tr-TR" sz="2400" dirty="0">
                <a:latin typeface="Calibri" panose="020F0502020204030204" pitchFamily="34" charset="0"/>
                <a:cs typeface="Calibri" panose="020F0502020204030204" pitchFamily="34" charset="0"/>
              </a:rPr>
              <a:t>Etkili bir okul ortamı, olumlu bir arkadaş  grubuna ait olma, sosyal organizasyonlara katılma, başkalarına yardım etme,  sosyal etkileşim, dayanışma, duygu ve düşüncelerini aile, arkadaş, öğretmen ve diğer yetişkinlerle  paylaşmak stresle baş etmede oldukça etkili olabilmektedir.</a:t>
            </a:r>
          </a:p>
          <a:p>
            <a:endParaRPr lang="tr-TR" dirty="0"/>
          </a:p>
        </p:txBody>
      </p:sp>
      <p:pic>
        <p:nvPicPr>
          <p:cNvPr id="7170" name="Picture 2" descr="En iyi arkadaşlık uygulamaları | Technotoday - Teknoloji Haberleri">
            <a:extLst>
              <a:ext uri="{FF2B5EF4-FFF2-40B4-BE49-F238E27FC236}">
                <a16:creationId xmlns:a16="http://schemas.microsoft.com/office/drawing/2014/main" id="{CD06A6A6-4F7D-4524-AA79-70B6F27027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9314" y="3280228"/>
            <a:ext cx="6705600" cy="3577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526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2CB4371-5A9D-438D-9194-78CF23EC21CF}"/>
              </a:ext>
            </a:extLst>
          </p:cNvPr>
          <p:cNvSpPr>
            <a:spLocks noGrp="1"/>
          </p:cNvSpPr>
          <p:nvPr>
            <p:ph idx="1"/>
          </p:nvPr>
        </p:nvSpPr>
        <p:spPr>
          <a:xfrm>
            <a:off x="899886" y="101601"/>
            <a:ext cx="6502399" cy="6633028"/>
          </a:xfrm>
        </p:spPr>
        <p:txBody>
          <a:bodyPr>
            <a:normAutofit/>
          </a:bodyPr>
          <a:lstStyle/>
          <a:p>
            <a:pPr marL="0" indent="0" algn="just">
              <a:buNone/>
            </a:pPr>
            <a:r>
              <a:rPr lang="tr-TR" sz="2800" b="1" u="sng" dirty="0"/>
              <a:t>6-MİZAH</a:t>
            </a:r>
          </a:p>
          <a:p>
            <a:pPr marL="0" indent="0" algn="l">
              <a:buNone/>
            </a:pPr>
            <a:r>
              <a:rPr lang="tr-TR" sz="2400" dirty="0">
                <a:latin typeface="Calibri" panose="020F0502020204030204" pitchFamily="34" charset="0"/>
                <a:cs typeface="Calibri" panose="020F0502020204030204" pitchFamily="34" charset="0"/>
              </a:rPr>
              <a:t>Mizah; Yaşamdaki olumsuz olay ve durumları şakacı biçimde keşfetme, ifade etme ya da onaylama yoluyla sağlığı ve iyiliği geliştiren her türlü girişim olarak tanımlanmakta ve fiziksel, duygusal, bilişsel, sosyal ve </a:t>
            </a:r>
            <a:r>
              <a:rPr lang="tr-TR" sz="2400" dirty="0" err="1">
                <a:latin typeface="Calibri" panose="020F0502020204030204" pitchFamily="34" charset="0"/>
                <a:cs typeface="Calibri" panose="020F0502020204030204" pitchFamily="34" charset="0"/>
              </a:rPr>
              <a:t>spiritüel</a:t>
            </a:r>
            <a:r>
              <a:rPr lang="tr-TR" sz="2400" dirty="0">
                <a:latin typeface="Calibri" panose="020F0502020204030204" pitchFamily="34" charset="0"/>
                <a:cs typeface="Calibri" panose="020F0502020204030204" pitchFamily="34" charset="0"/>
              </a:rPr>
              <a:t> anlamda iyileşme ya da baş etme için kullanılabilmektedir.</a:t>
            </a:r>
          </a:p>
          <a:p>
            <a:pPr marL="0" indent="0" algn="l">
              <a:buNone/>
            </a:pPr>
            <a:r>
              <a:rPr lang="tr-TR" sz="2400" dirty="0">
                <a:latin typeface="Calibri" panose="020F0502020204030204" pitchFamily="34" charset="0"/>
                <a:cs typeface="Calibri" panose="020F0502020204030204" pitchFamily="34" charset="0"/>
              </a:rPr>
              <a:t> Mizah; stres yaratan durumlarda, bireyin kendisini stres yaratan bu durumdan bilişsel olarak ayrıştırarak olaya uzaktan bakmasını, böylece eski olumsuz düşüncelerini bırakarak yeni ve gerçekçi düşünce ve davranış seçenekleri oluşturmasını sağlar. Böylece birey, daha olumlu duygular hissetmeye başlar, yaşanan bu duygu stresi daha baş edilir kılabilir. Bu etkileri nedeniyle kişinin diğer insanlarla etkileşimlerinde mizahın kullanımını denemeleri uygun olabilir. </a:t>
            </a:r>
          </a:p>
          <a:p>
            <a:endParaRPr lang="tr-TR" dirty="0"/>
          </a:p>
        </p:txBody>
      </p:sp>
      <p:pic>
        <p:nvPicPr>
          <p:cNvPr id="8194" name="Picture 2" descr="Gülen insanlar Stok Fotoğrafı (Şimdi Düzenle) 442493614">
            <a:extLst>
              <a:ext uri="{FF2B5EF4-FFF2-40B4-BE49-F238E27FC236}">
                <a16:creationId xmlns:a16="http://schemas.microsoft.com/office/drawing/2014/main" id="{C02E293B-551D-4492-8D92-2255DD35B4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2286" y="449941"/>
            <a:ext cx="4615542" cy="4252687"/>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a:extLst>
              <a:ext uri="{FF2B5EF4-FFF2-40B4-BE49-F238E27FC236}">
                <a16:creationId xmlns:a16="http://schemas.microsoft.com/office/drawing/2014/main" id="{AE60CC91-6D2E-4D0B-8128-A984EDFA18CF}"/>
              </a:ext>
            </a:extLst>
          </p:cNvPr>
          <p:cNvSpPr/>
          <p:nvPr/>
        </p:nvSpPr>
        <p:spPr>
          <a:xfrm>
            <a:off x="8839199" y="4490359"/>
            <a:ext cx="1741715" cy="1061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782882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26FDE8-5BF0-41C7-95C6-38F7AE88E027}"/>
              </a:ext>
            </a:extLst>
          </p:cNvPr>
          <p:cNvSpPr>
            <a:spLocks noGrp="1"/>
          </p:cNvSpPr>
          <p:nvPr>
            <p:ph type="title"/>
          </p:nvPr>
        </p:nvSpPr>
        <p:spPr>
          <a:xfrm>
            <a:off x="1371600" y="685800"/>
            <a:ext cx="4405086" cy="1485900"/>
          </a:xfrm>
        </p:spPr>
        <p:txBody>
          <a:bodyPr/>
          <a:lstStyle/>
          <a:p>
            <a:r>
              <a:rPr lang="tr-TR" dirty="0"/>
              <a:t>STRES NEDİR?</a:t>
            </a:r>
          </a:p>
        </p:txBody>
      </p:sp>
      <p:sp>
        <p:nvSpPr>
          <p:cNvPr id="3" name="İçerik Yer Tutucusu 2">
            <a:extLst>
              <a:ext uri="{FF2B5EF4-FFF2-40B4-BE49-F238E27FC236}">
                <a16:creationId xmlns:a16="http://schemas.microsoft.com/office/drawing/2014/main" id="{CDC935EF-C091-44C0-8BB4-F04CC8C189D6}"/>
              </a:ext>
            </a:extLst>
          </p:cNvPr>
          <p:cNvSpPr>
            <a:spLocks noGrp="1"/>
          </p:cNvSpPr>
          <p:nvPr>
            <p:ph idx="1"/>
          </p:nvPr>
        </p:nvSpPr>
        <p:spPr>
          <a:xfrm>
            <a:off x="1371600" y="2574471"/>
            <a:ext cx="9601200" cy="3820886"/>
          </a:xfrm>
        </p:spPr>
        <p:txBody>
          <a:bodyPr>
            <a:normAutofit/>
          </a:bodyPr>
          <a:lstStyle/>
          <a:p>
            <a:r>
              <a:rPr lang="tr-TR" sz="2400" dirty="0"/>
              <a:t>Organizmanın fiziksel ya da duygusal olarak kendini tehdit altında hissetmesi, zorlanması ya da uyum sağlamayı gerektiren yeni bir durumla karşılaşması sonucu ortaya çıkan otomatik tepkilerdir. </a:t>
            </a:r>
          </a:p>
          <a:p>
            <a:r>
              <a:rPr lang="tr-TR" sz="2400" dirty="0"/>
              <a:t>Stres yaşamımızın kaçılmaz bir parçasıdır. Stresin olumsuz etkileri olmakla birlikte stres yeterli düzeyde olduğunda aslında harekete geçirici bir güçtür. Bu nedenle stresten kaçmayı değil stresle baş edebilmeyi öğrenmek gerekir. </a:t>
            </a:r>
          </a:p>
          <a:p>
            <a:r>
              <a:rPr lang="tr-TR" sz="2400" dirty="0"/>
              <a:t>Kişilerin iyi olma halini ve sağlığını etkileyen; stres değil kişinin stresle başa çıkma yöntemleridir.</a:t>
            </a:r>
          </a:p>
        </p:txBody>
      </p:sp>
      <p:pic>
        <p:nvPicPr>
          <p:cNvPr id="9218" name="Picture 2" descr="Çok stres yaptığınızda vücudumuzda neler oluyor? | e-Psikiyatri">
            <a:extLst>
              <a:ext uri="{FF2B5EF4-FFF2-40B4-BE49-F238E27FC236}">
                <a16:creationId xmlns:a16="http://schemas.microsoft.com/office/drawing/2014/main" id="{96E1093B-83AA-4B45-A63A-41EED44FE2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217714"/>
            <a:ext cx="3991429"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4393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3DD781-C47F-4D51-AED4-A05BFDFC74A0}"/>
              </a:ext>
            </a:extLst>
          </p:cNvPr>
          <p:cNvSpPr>
            <a:spLocks noGrp="1"/>
          </p:cNvSpPr>
          <p:nvPr>
            <p:ph type="title"/>
          </p:nvPr>
        </p:nvSpPr>
        <p:spPr>
          <a:xfrm>
            <a:off x="534572" y="1096646"/>
            <a:ext cx="10515600" cy="957238"/>
          </a:xfrm>
        </p:spPr>
        <p:txBody>
          <a:bodyPr/>
          <a:lstStyle/>
          <a:p>
            <a:r>
              <a:rPr lang="tr-TR" dirty="0"/>
              <a:t>STRES KAYNAKLARI NELERDİR?</a:t>
            </a:r>
          </a:p>
        </p:txBody>
      </p:sp>
      <p:sp>
        <p:nvSpPr>
          <p:cNvPr id="3" name="İçerik Yer Tutucusu 2">
            <a:extLst>
              <a:ext uri="{FF2B5EF4-FFF2-40B4-BE49-F238E27FC236}">
                <a16:creationId xmlns:a16="http://schemas.microsoft.com/office/drawing/2014/main" id="{8B5ABD2F-ABA0-4E15-86C9-46C78BF20F43}"/>
              </a:ext>
            </a:extLst>
          </p:cNvPr>
          <p:cNvSpPr>
            <a:spLocks noGrp="1"/>
          </p:cNvSpPr>
          <p:nvPr>
            <p:ph idx="1"/>
          </p:nvPr>
        </p:nvSpPr>
        <p:spPr>
          <a:xfrm>
            <a:off x="827314" y="2785402"/>
            <a:ext cx="10117351" cy="3868615"/>
          </a:xfrm>
        </p:spPr>
        <p:txBody>
          <a:bodyPr>
            <a:normAutofit/>
          </a:bodyPr>
          <a:lstStyle/>
          <a:p>
            <a:pPr marL="0" indent="0">
              <a:buNone/>
            </a:pPr>
            <a:r>
              <a:rPr lang="tr-TR" sz="2400" dirty="0"/>
              <a:t>BİREYSEL RİSK FAKTÖRLERİ: Erken doğum, Süreğen hastalıklar,  Olumsuz yaşam olayları…</a:t>
            </a:r>
          </a:p>
          <a:p>
            <a:pPr marL="0" indent="0">
              <a:buNone/>
            </a:pPr>
            <a:r>
              <a:rPr lang="tr-TR" sz="2400" dirty="0"/>
              <a:t>AİLESEL RİSK FAKTÖRLERİ: Olumsuz aile iklimi, Çocukların ihmal ve istismarı, Maddi zorluklar, Ebeveynlerin boşanması, ölmesi, Boşanma sonucu anne-baba rolünün sağlıklı sürdürülememesi, tek ebeveyn ile yaşanması…</a:t>
            </a:r>
          </a:p>
          <a:p>
            <a:pPr marL="0" indent="0">
              <a:buNone/>
            </a:pPr>
            <a:r>
              <a:rPr lang="tr-TR" sz="2400" dirty="0"/>
              <a:t>ÇEVRESEL RİSK FAKTÖRLERİ: Eğitim olanaklarının olmaması, Savaş, salgın, doğal afetler, Toplumsal şiddet…</a:t>
            </a:r>
          </a:p>
        </p:txBody>
      </p:sp>
      <p:pic>
        <p:nvPicPr>
          <p:cNvPr id="1026" name="Picture 2" descr="Stres Tepkisi Tam Olarak Nedir? — Aklınızı Keşfedin">
            <a:extLst>
              <a:ext uri="{FF2B5EF4-FFF2-40B4-BE49-F238E27FC236}">
                <a16:creationId xmlns:a16="http://schemas.microsoft.com/office/drawing/2014/main" id="{4C5570B6-A72D-4E1F-96A0-78A70EEDAF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1126" y="203982"/>
            <a:ext cx="4078519" cy="2328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931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B0194E-BD93-4FDE-AB47-6CADB49123E1}"/>
              </a:ext>
            </a:extLst>
          </p:cNvPr>
          <p:cNvSpPr>
            <a:spLocks noGrp="1"/>
          </p:cNvSpPr>
          <p:nvPr>
            <p:ph type="title"/>
          </p:nvPr>
        </p:nvSpPr>
        <p:spPr>
          <a:xfrm>
            <a:off x="1371600" y="685800"/>
            <a:ext cx="9601200" cy="1026886"/>
          </a:xfrm>
        </p:spPr>
        <p:txBody>
          <a:bodyPr>
            <a:normAutofit fontScale="90000"/>
          </a:bodyPr>
          <a:lstStyle/>
          <a:p>
            <a:r>
              <a:rPr lang="tr-TR" dirty="0"/>
              <a:t>STRES YARARLI MIDIR? ZARARLI MIDIR?</a:t>
            </a:r>
          </a:p>
        </p:txBody>
      </p:sp>
      <p:sp>
        <p:nvSpPr>
          <p:cNvPr id="3" name="İçerik Yer Tutucusu 2">
            <a:extLst>
              <a:ext uri="{FF2B5EF4-FFF2-40B4-BE49-F238E27FC236}">
                <a16:creationId xmlns:a16="http://schemas.microsoft.com/office/drawing/2014/main" id="{61FAD28B-A083-493C-9FBA-EC35BC5A2E52}"/>
              </a:ext>
            </a:extLst>
          </p:cNvPr>
          <p:cNvSpPr>
            <a:spLocks noGrp="1"/>
          </p:cNvSpPr>
          <p:nvPr>
            <p:ph idx="1"/>
          </p:nvPr>
        </p:nvSpPr>
        <p:spPr>
          <a:xfrm>
            <a:off x="4608285" y="1712686"/>
            <a:ext cx="7307943" cy="4292600"/>
          </a:xfrm>
        </p:spPr>
        <p:txBody>
          <a:bodyPr>
            <a:normAutofit fontScale="92500" lnSpcReduction="10000"/>
          </a:bodyPr>
          <a:lstStyle/>
          <a:p>
            <a:r>
              <a:rPr lang="tr-TR" altLang="tr-TR" sz="2800" dirty="0"/>
              <a:t>Stresin performans üzerindeki etkileri 1908’de Harvard Fizyoloji Laboratuvarı’nda Robert M. </a:t>
            </a:r>
            <a:r>
              <a:rPr lang="tr-TR" altLang="tr-TR" sz="2800" dirty="0" err="1"/>
              <a:t>Yerkes</a:t>
            </a:r>
            <a:r>
              <a:rPr lang="tr-TR" altLang="tr-TR" sz="2800" dirty="0"/>
              <a:t> ve John D. </a:t>
            </a:r>
            <a:r>
              <a:rPr lang="tr-TR" altLang="tr-TR" sz="2800" dirty="0" err="1"/>
              <a:t>Dodson</a:t>
            </a:r>
            <a:r>
              <a:rPr lang="tr-TR" altLang="tr-TR" sz="2800" dirty="0"/>
              <a:t> tarafından belirlenmiştir.</a:t>
            </a:r>
          </a:p>
          <a:p>
            <a:r>
              <a:rPr lang="tr-TR" altLang="tr-TR" sz="2800" dirty="0"/>
              <a:t>Stres düzeyindeki belli artışlar, performansta ve yeterlilikte artışa yol açmaktadır.</a:t>
            </a:r>
          </a:p>
          <a:p>
            <a:r>
              <a:rPr lang="tr-TR" altLang="tr-TR" sz="2800" dirty="0"/>
              <a:t>Bu sınırlar artı ya da eksi yönde aşılırsa, performans ya da yeterlilikte azalmalar başlar.</a:t>
            </a:r>
          </a:p>
          <a:p>
            <a:r>
              <a:rPr lang="tr-TR" altLang="tr-TR" sz="2800" dirty="0"/>
              <a:t>Günümüzde </a:t>
            </a:r>
            <a:r>
              <a:rPr lang="tr-TR" altLang="tr-TR" sz="2800" dirty="0" err="1"/>
              <a:t>Yerkes</a:t>
            </a:r>
            <a:r>
              <a:rPr lang="tr-TR" altLang="tr-TR" sz="2800" dirty="0"/>
              <a:t> - </a:t>
            </a:r>
            <a:r>
              <a:rPr lang="tr-TR" altLang="tr-TR" sz="2800" dirty="0" err="1"/>
              <a:t>Dodson</a:t>
            </a:r>
            <a:r>
              <a:rPr lang="tr-TR" altLang="tr-TR" sz="2800" dirty="0"/>
              <a:t> Kanunu diye anılan bu bulguyu bir “çan </a:t>
            </a:r>
            <a:r>
              <a:rPr lang="tr-TR" altLang="tr-TR" sz="2800" dirty="0" err="1"/>
              <a:t>eğrisi”yle</a:t>
            </a:r>
            <a:r>
              <a:rPr lang="tr-TR" altLang="tr-TR" sz="2800" dirty="0"/>
              <a:t> göstermek mümkündür.</a:t>
            </a:r>
          </a:p>
          <a:p>
            <a:endParaRPr lang="tr-TR" dirty="0"/>
          </a:p>
        </p:txBody>
      </p:sp>
      <p:pic>
        <p:nvPicPr>
          <p:cNvPr id="11266" name="Picture 2" descr="Sınava hazırlıkta iyi-kötü stres dengesi | Doç. Dr. Aslı Bugay Sökmez">
            <a:extLst>
              <a:ext uri="{FF2B5EF4-FFF2-40B4-BE49-F238E27FC236}">
                <a16:creationId xmlns:a16="http://schemas.microsoft.com/office/drawing/2014/main" id="{DDFBE5AA-CF33-49C1-8670-7E3C20C4D1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773" y="1870529"/>
            <a:ext cx="3708398" cy="3116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792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77D2B7-9D6D-46EE-B60D-62C77C19F72F}"/>
              </a:ext>
            </a:extLst>
          </p:cNvPr>
          <p:cNvSpPr>
            <a:spLocks noGrp="1"/>
          </p:cNvSpPr>
          <p:nvPr>
            <p:ph type="title"/>
          </p:nvPr>
        </p:nvSpPr>
        <p:spPr>
          <a:xfrm>
            <a:off x="838200" y="154745"/>
            <a:ext cx="8404274" cy="1294227"/>
          </a:xfrm>
        </p:spPr>
        <p:txBody>
          <a:bodyPr>
            <a:normAutofit fontScale="90000"/>
          </a:bodyPr>
          <a:lstStyle/>
          <a:p>
            <a:r>
              <a:rPr lang="tr-TR" dirty="0"/>
              <a:t>KORUYUCU FAKTÖRLER</a:t>
            </a:r>
            <a:br>
              <a:rPr lang="tr-TR" dirty="0"/>
            </a:br>
            <a:r>
              <a:rPr lang="tr-TR" sz="3100" dirty="0"/>
              <a:t>Bireyin stresle baş edebilmesini kolaylaştıran faktörlerdir.</a:t>
            </a:r>
            <a:br>
              <a:rPr lang="tr-TR" sz="3100" dirty="0"/>
            </a:br>
            <a:endParaRPr lang="tr-TR" sz="3100" dirty="0"/>
          </a:p>
        </p:txBody>
      </p:sp>
      <p:sp>
        <p:nvSpPr>
          <p:cNvPr id="3" name="İçerik Yer Tutucusu 2">
            <a:extLst>
              <a:ext uri="{FF2B5EF4-FFF2-40B4-BE49-F238E27FC236}">
                <a16:creationId xmlns:a16="http://schemas.microsoft.com/office/drawing/2014/main" id="{EFCD5818-7BCB-4309-B0AB-7F50387FE40C}"/>
              </a:ext>
            </a:extLst>
          </p:cNvPr>
          <p:cNvSpPr>
            <a:spLocks noGrp="1"/>
          </p:cNvSpPr>
          <p:nvPr>
            <p:ph idx="1"/>
          </p:nvPr>
        </p:nvSpPr>
        <p:spPr>
          <a:xfrm>
            <a:off x="889000" y="1670473"/>
            <a:ext cx="7580086" cy="5187527"/>
          </a:xfrm>
        </p:spPr>
        <p:txBody>
          <a:bodyPr>
            <a:normAutofit/>
          </a:bodyPr>
          <a:lstStyle/>
          <a:p>
            <a:r>
              <a:rPr lang="tr-TR" sz="2400" dirty="0"/>
              <a:t>İÇSEL  FAKTÖRLER: </a:t>
            </a:r>
          </a:p>
          <a:p>
            <a:r>
              <a:rPr lang="tr-TR" sz="2400" dirty="0"/>
              <a:t>Olumlu kişilik özellikleri, Olumlu benlik algısı, Yetenekleri, Akademik başarı, Olumlu alışkanlıklara sahip olmak Yaşam becerileri…</a:t>
            </a:r>
          </a:p>
          <a:p>
            <a:r>
              <a:rPr lang="tr-TR" sz="2400" dirty="0"/>
              <a:t>AİLESEL FAKTÖRLER:</a:t>
            </a:r>
          </a:p>
          <a:p>
            <a:r>
              <a:rPr lang="tr-TR" sz="2400" dirty="0"/>
              <a:t>Olumlu aile iklimi, Düzenli aile ortamı, Çocuğun duygusal, eğitim, sosyal ve maddi ihtiyaçlarının karşılanabilmesi, Güvenilir, sorumlu kurallara uyan anne-baba…</a:t>
            </a:r>
          </a:p>
          <a:p>
            <a:r>
              <a:rPr lang="tr-TR" sz="2400" dirty="0"/>
              <a:t>ÇEVERESEL FAKTÖRLER: Etkili okul ortamı, sorumlu ve kurallara uyan arkadaşlara sahip olmak, Sosyal etkinliklere katılmak, Etkili sağlık hizmetleri…</a:t>
            </a:r>
          </a:p>
        </p:txBody>
      </p:sp>
      <p:pic>
        <p:nvPicPr>
          <p:cNvPr id="3074" name="Picture 2" descr="En mutlu öğrenciler meslek liselerinde... - Hayatımız Eğitim ~ Bursa ve  Türkiye güncel eğitim haberleri">
            <a:extLst>
              <a:ext uri="{FF2B5EF4-FFF2-40B4-BE49-F238E27FC236}">
                <a16:creationId xmlns:a16="http://schemas.microsoft.com/office/drawing/2014/main" id="{22399FAF-7BAD-4657-A10A-AB2B8F01C4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9886" y="748714"/>
            <a:ext cx="3525184" cy="3170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228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B8416B-C68D-4024-9FDA-49AD79F03359}"/>
              </a:ext>
            </a:extLst>
          </p:cNvPr>
          <p:cNvSpPr>
            <a:spLocks noGrp="1"/>
          </p:cNvSpPr>
          <p:nvPr>
            <p:ph type="title"/>
          </p:nvPr>
        </p:nvSpPr>
        <p:spPr/>
        <p:txBody>
          <a:bodyPr/>
          <a:lstStyle/>
          <a:p>
            <a:r>
              <a:rPr lang="tr-TR" dirty="0"/>
              <a:t>STRES BELİRTİLERİ</a:t>
            </a:r>
          </a:p>
        </p:txBody>
      </p:sp>
      <p:sp>
        <p:nvSpPr>
          <p:cNvPr id="3" name="İçerik Yer Tutucusu 2">
            <a:extLst>
              <a:ext uri="{FF2B5EF4-FFF2-40B4-BE49-F238E27FC236}">
                <a16:creationId xmlns:a16="http://schemas.microsoft.com/office/drawing/2014/main" id="{E91AA195-8A82-4F8D-AAE5-EDE3ECACED13}"/>
              </a:ext>
            </a:extLst>
          </p:cNvPr>
          <p:cNvSpPr>
            <a:spLocks noGrp="1"/>
          </p:cNvSpPr>
          <p:nvPr>
            <p:ph idx="1"/>
          </p:nvPr>
        </p:nvSpPr>
        <p:spPr>
          <a:xfrm>
            <a:off x="838200" y="1825625"/>
            <a:ext cx="10866120" cy="4351338"/>
          </a:xfrm>
        </p:spPr>
        <p:txBody>
          <a:bodyPr>
            <a:normAutofit/>
          </a:bodyPr>
          <a:lstStyle/>
          <a:p>
            <a:r>
              <a:rPr lang="tr-TR" dirty="0"/>
              <a:t>Fiziksel Belirtiler :</a:t>
            </a:r>
          </a:p>
          <a:p>
            <a:pPr marL="0" indent="0">
              <a:buNone/>
            </a:pPr>
            <a:r>
              <a:rPr lang="tr-TR" dirty="0"/>
              <a:t>   Kas ağrıları , Yorgunluk, Terleme, Nefes Darlığı, Baş Ağrısı, Mide Bulantısı</a:t>
            </a:r>
          </a:p>
          <a:p>
            <a:r>
              <a:rPr lang="tr-TR" dirty="0"/>
              <a:t> Davranışsal Belirtiler:</a:t>
            </a:r>
          </a:p>
          <a:p>
            <a:pPr marL="0" indent="0">
              <a:buNone/>
            </a:pPr>
            <a:r>
              <a:rPr lang="tr-TR" dirty="0"/>
              <a:t>   Uykusuzluk/Aşırı Uyuma,  İştahsızlık/Aşırı Yeme, Zararlı Madde Kullanımı</a:t>
            </a:r>
          </a:p>
          <a:p>
            <a:r>
              <a:rPr lang="tr-TR" dirty="0"/>
              <a:t>Duygusal Belirtiler:</a:t>
            </a:r>
          </a:p>
          <a:p>
            <a:pPr marL="0" indent="0">
              <a:buNone/>
            </a:pPr>
            <a:r>
              <a:rPr lang="tr-TR" dirty="0"/>
              <a:t>   Gerginlik, Geçimsizlik,  Düşük Özsaygı, Endişe, Kaygı </a:t>
            </a:r>
          </a:p>
          <a:p>
            <a:r>
              <a:rPr lang="tr-TR" dirty="0"/>
              <a:t>Zihinsel Belirtiler:</a:t>
            </a:r>
          </a:p>
          <a:p>
            <a:pPr marL="0" indent="0">
              <a:buNone/>
            </a:pPr>
            <a:r>
              <a:rPr lang="tr-TR" dirty="0"/>
              <a:t>   Karar Vermede Güçlük, Odaklanma Problemleri, Unutkanlık, Muhakeme      </a:t>
            </a:r>
          </a:p>
          <a:p>
            <a:pPr marL="0" indent="0">
              <a:buNone/>
            </a:pPr>
            <a:r>
              <a:rPr lang="tr-TR" dirty="0"/>
              <a:t>   Yeteneğinde Zayıflama, Akılcı Olmayan Düşünceler</a:t>
            </a:r>
          </a:p>
        </p:txBody>
      </p:sp>
      <p:pic>
        <p:nvPicPr>
          <p:cNvPr id="10244" name="Picture 4" descr="Stres artan göğüs ağrılarımızın sebebi olabilir">
            <a:extLst>
              <a:ext uri="{FF2B5EF4-FFF2-40B4-BE49-F238E27FC236}">
                <a16:creationId xmlns:a16="http://schemas.microsoft.com/office/drawing/2014/main" id="{F9B55DF6-2364-4EAA-A4D3-78182A1438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4925" y="2410619"/>
            <a:ext cx="2638425" cy="1733550"/>
          </a:xfrm>
          <a:prstGeom prst="rect">
            <a:avLst/>
          </a:prstGeom>
          <a:noFill/>
          <a:extLst>
            <a:ext uri="{909E8E84-426E-40DD-AFC4-6F175D3DCCD1}">
              <a14:hiddenFill xmlns:a14="http://schemas.microsoft.com/office/drawing/2010/main">
                <a:solidFill>
                  <a:srgbClr val="FFFFFF"/>
                </a:solidFill>
              </a14:hiddenFill>
            </a:ext>
          </a:extLst>
        </p:spPr>
      </p:pic>
      <p:pic>
        <p:nvPicPr>
          <p:cNvPr id="10246" name="Picture 6" descr="Stres nasıl azaltılır? Stresle nasıl baş edilir? - Sağlık Haberleri">
            <a:extLst>
              <a:ext uri="{FF2B5EF4-FFF2-40B4-BE49-F238E27FC236}">
                <a16:creationId xmlns:a16="http://schemas.microsoft.com/office/drawing/2014/main" id="{F284D396-D3F6-42CE-9A96-3D2A2B4F28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4925" y="369888"/>
            <a:ext cx="2581275" cy="1771650"/>
          </a:xfrm>
          <a:prstGeom prst="rect">
            <a:avLst/>
          </a:prstGeom>
          <a:noFill/>
          <a:extLst>
            <a:ext uri="{909E8E84-426E-40DD-AFC4-6F175D3DCCD1}">
              <a14:hiddenFill xmlns:a14="http://schemas.microsoft.com/office/drawing/2010/main">
                <a:solidFill>
                  <a:srgbClr val="FFFFFF"/>
                </a:solidFill>
              </a14:hiddenFill>
            </a:ext>
          </a:extLst>
        </p:spPr>
      </p:pic>
      <p:pic>
        <p:nvPicPr>
          <p:cNvPr id="10248" name="Picture 8" descr="Kronik stres bizi aptallaştırıyor - Herkese Bilim Teknoloji">
            <a:extLst>
              <a:ext uri="{FF2B5EF4-FFF2-40B4-BE49-F238E27FC236}">
                <a16:creationId xmlns:a16="http://schemas.microsoft.com/office/drawing/2014/main" id="{745C5CB1-3828-4358-B691-DACE18E3B5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9220" y="4698944"/>
            <a:ext cx="2705100" cy="1685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914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F97A79-0254-45CB-9265-DF63D9E7D32F}"/>
              </a:ext>
            </a:extLst>
          </p:cNvPr>
          <p:cNvSpPr>
            <a:spLocks noGrp="1"/>
          </p:cNvSpPr>
          <p:nvPr>
            <p:ph type="title"/>
          </p:nvPr>
        </p:nvSpPr>
        <p:spPr>
          <a:xfrm>
            <a:off x="838200" y="365126"/>
            <a:ext cx="10515600" cy="886900"/>
          </a:xfrm>
        </p:spPr>
        <p:txBody>
          <a:bodyPr>
            <a:normAutofit/>
          </a:bodyPr>
          <a:lstStyle/>
          <a:p>
            <a:r>
              <a:rPr lang="tr-TR" sz="3600" dirty="0"/>
              <a:t>STRESLE BAŞ ETME YÖNTEMLERİ NELERDİR ?</a:t>
            </a:r>
          </a:p>
        </p:txBody>
      </p:sp>
      <p:sp>
        <p:nvSpPr>
          <p:cNvPr id="3" name="İçerik Yer Tutucusu 2">
            <a:extLst>
              <a:ext uri="{FF2B5EF4-FFF2-40B4-BE49-F238E27FC236}">
                <a16:creationId xmlns:a16="http://schemas.microsoft.com/office/drawing/2014/main" id="{E33DE6AB-8428-4878-8053-5F1352546D67}"/>
              </a:ext>
            </a:extLst>
          </p:cNvPr>
          <p:cNvSpPr>
            <a:spLocks noGrp="1"/>
          </p:cNvSpPr>
          <p:nvPr>
            <p:ph idx="1"/>
          </p:nvPr>
        </p:nvSpPr>
        <p:spPr>
          <a:xfrm>
            <a:off x="4935302" y="1039669"/>
            <a:ext cx="7118253" cy="4562845"/>
          </a:xfrm>
        </p:spPr>
        <p:txBody>
          <a:bodyPr>
            <a:normAutofit fontScale="92500"/>
          </a:bodyPr>
          <a:lstStyle/>
          <a:p>
            <a:pPr marL="0" indent="0">
              <a:lnSpc>
                <a:spcPct val="80000"/>
              </a:lnSpc>
              <a:buNone/>
            </a:pPr>
            <a:r>
              <a:rPr lang="tr-TR" altLang="tr-TR" sz="2400" dirty="0"/>
              <a:t>1 -BEDENE YÖNELİK YÖNTEMLER: </a:t>
            </a:r>
          </a:p>
          <a:p>
            <a:pPr marL="0" indent="0">
              <a:lnSpc>
                <a:spcPct val="80000"/>
              </a:lnSpc>
              <a:buNone/>
            </a:pPr>
            <a:r>
              <a:rPr lang="tr-TR" altLang="tr-TR" sz="2400" dirty="0"/>
              <a:t>Nefes egzersizleri, fiziksel egzersizler, çeşitli gevşeme egzersizleri, beslenme.</a:t>
            </a:r>
          </a:p>
          <a:p>
            <a:pPr marL="0" indent="0">
              <a:lnSpc>
                <a:spcPct val="80000"/>
              </a:lnSpc>
              <a:buNone/>
            </a:pPr>
            <a:r>
              <a:rPr lang="tr-TR" altLang="tr-TR" sz="2400" dirty="0"/>
              <a:t>NEFES EGZERSİZİ</a:t>
            </a:r>
          </a:p>
          <a:p>
            <a:r>
              <a:rPr lang="tr-TR" altLang="tr-TR" sz="2400" dirty="0"/>
              <a:t>Doğru ve derin nefes almayı öğrenmek, gevşemeyi öğrenmek yolunda atılan en önemli adımdır.</a:t>
            </a:r>
          </a:p>
          <a:p>
            <a:r>
              <a:rPr lang="tr-TR" altLang="tr-TR" sz="2400" dirty="0"/>
              <a:t>Doğru ve derin nefes almanın kendisinin doğrudan damarları genişletme ve bedenin en uç ve derin noktalarına kadar ulaşmasını sağlama özelliği vardır.</a:t>
            </a:r>
          </a:p>
          <a:p>
            <a:r>
              <a:rPr lang="tr-TR" altLang="tr-TR" sz="2400" dirty="0"/>
              <a:t>Doğru ve derin nefes almak birçok durumda kişinin başlayacak olan stres tepki zincirini kırmakta ve ters yöndeki zinciri başlatmaktadır. </a:t>
            </a:r>
          </a:p>
          <a:p>
            <a:endParaRPr lang="tr-TR" altLang="tr-TR" sz="2400" dirty="0"/>
          </a:p>
          <a:p>
            <a:endParaRPr lang="tr-TR" dirty="0"/>
          </a:p>
        </p:txBody>
      </p:sp>
      <p:pic>
        <p:nvPicPr>
          <p:cNvPr id="4098" name="Picture 2" descr="NEFES ve GEVŞEME EGZERSİZLERİ">
            <a:extLst>
              <a:ext uri="{FF2B5EF4-FFF2-40B4-BE49-F238E27FC236}">
                <a16:creationId xmlns:a16="http://schemas.microsoft.com/office/drawing/2014/main" id="{3B9C13C8-67B2-41DF-9065-E2DA45185F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170" y="1407886"/>
            <a:ext cx="4253131" cy="4194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6233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1666A37-0EF9-4483-A94D-E26A97C04A31}"/>
              </a:ext>
            </a:extLst>
          </p:cNvPr>
          <p:cNvSpPr>
            <a:spLocks noGrp="1"/>
          </p:cNvSpPr>
          <p:nvPr>
            <p:ph idx="1"/>
          </p:nvPr>
        </p:nvSpPr>
        <p:spPr>
          <a:xfrm>
            <a:off x="838200" y="562708"/>
            <a:ext cx="11165114" cy="6128378"/>
          </a:xfrm>
        </p:spPr>
        <p:txBody>
          <a:bodyPr>
            <a:normAutofit fontScale="92500" lnSpcReduction="20000"/>
          </a:bodyPr>
          <a:lstStyle/>
          <a:p>
            <a:pPr marL="0" indent="0">
              <a:lnSpc>
                <a:spcPct val="90000"/>
              </a:lnSpc>
              <a:buNone/>
            </a:pPr>
            <a:r>
              <a:rPr lang="tr-TR" sz="3600" dirty="0"/>
              <a:t>FİZİKSEL EGZERSİZ</a:t>
            </a:r>
          </a:p>
          <a:p>
            <a:pPr marL="0" indent="0">
              <a:lnSpc>
                <a:spcPct val="90000"/>
              </a:lnSpc>
              <a:buNone/>
            </a:pPr>
            <a:r>
              <a:rPr lang="tr-TR" sz="2800" dirty="0"/>
              <a:t>Fiziksel egzersiz yapmak </a:t>
            </a:r>
            <a:r>
              <a:rPr lang="tr-TR" b="0" i="0" dirty="0">
                <a:effectLst/>
              </a:rPr>
              <a:t>bedensel gerginliğin azalmasını sağlayarak, kişide</a:t>
            </a:r>
          </a:p>
          <a:p>
            <a:pPr marL="0" indent="0">
              <a:lnSpc>
                <a:spcPct val="90000"/>
              </a:lnSpc>
              <a:buNone/>
            </a:pPr>
            <a:r>
              <a:rPr lang="tr-TR" b="0" i="0" dirty="0">
                <a:effectLst/>
              </a:rPr>
              <a:t> stresin olumsuz fizyolojik ve duygusal tepkilerinin etkisini azaltabilir. </a:t>
            </a:r>
          </a:p>
          <a:p>
            <a:r>
              <a:rPr lang="tr-TR" altLang="tr-TR" sz="2800" dirty="0"/>
              <a:t>Kas gevşemesi</a:t>
            </a:r>
          </a:p>
          <a:p>
            <a:pPr>
              <a:lnSpc>
                <a:spcPct val="90000"/>
              </a:lnSpc>
            </a:pPr>
            <a:r>
              <a:rPr lang="tr-TR" altLang="tr-TR" sz="2800" dirty="0"/>
              <a:t>Zihinsel gevşeme</a:t>
            </a:r>
          </a:p>
          <a:p>
            <a:pPr>
              <a:lnSpc>
                <a:spcPct val="90000"/>
              </a:lnSpc>
            </a:pPr>
            <a:r>
              <a:rPr lang="tr-TR" altLang="tr-TR" sz="2800" dirty="0"/>
              <a:t>Yapılan işte etkinliğin artması</a:t>
            </a:r>
          </a:p>
          <a:p>
            <a:pPr>
              <a:lnSpc>
                <a:spcPct val="90000"/>
              </a:lnSpc>
            </a:pPr>
            <a:r>
              <a:rPr lang="tr-TR" altLang="tr-TR" sz="2800" dirty="0"/>
              <a:t>Enerjide artış</a:t>
            </a:r>
          </a:p>
          <a:p>
            <a:pPr>
              <a:lnSpc>
                <a:spcPct val="90000"/>
              </a:lnSpc>
            </a:pPr>
            <a:r>
              <a:rPr lang="tr-TR" altLang="tr-TR" sz="2800" dirty="0"/>
              <a:t>Duygusal rahatlık</a:t>
            </a:r>
          </a:p>
          <a:p>
            <a:pPr>
              <a:lnSpc>
                <a:spcPct val="90000"/>
              </a:lnSpc>
            </a:pPr>
            <a:r>
              <a:rPr lang="tr-TR" altLang="tr-TR" sz="2800" dirty="0"/>
              <a:t>Daha iyi uyku</a:t>
            </a:r>
          </a:p>
          <a:p>
            <a:pPr>
              <a:lnSpc>
                <a:spcPct val="90000"/>
              </a:lnSpc>
            </a:pPr>
            <a:r>
              <a:rPr lang="tr-TR" altLang="tr-TR" sz="2800" dirty="0"/>
              <a:t>Kendine güven artışı</a:t>
            </a:r>
          </a:p>
          <a:p>
            <a:pPr>
              <a:lnSpc>
                <a:spcPct val="90000"/>
              </a:lnSpc>
            </a:pPr>
            <a:r>
              <a:rPr lang="tr-TR" altLang="tr-TR" sz="2800" dirty="0"/>
              <a:t>Endişelerde azalma</a:t>
            </a:r>
          </a:p>
          <a:p>
            <a:pPr>
              <a:lnSpc>
                <a:spcPct val="90000"/>
              </a:lnSpc>
            </a:pPr>
            <a:r>
              <a:rPr lang="tr-TR" altLang="tr-TR" sz="2800" dirty="0"/>
              <a:t>Daha iyi sağlık</a:t>
            </a:r>
          </a:p>
          <a:p>
            <a:pPr>
              <a:lnSpc>
                <a:spcPct val="90000"/>
              </a:lnSpc>
            </a:pPr>
            <a:r>
              <a:rPr lang="tr-TR" altLang="tr-TR" sz="2800" dirty="0"/>
              <a:t>Bel ve sırt ağrılarından korunma</a:t>
            </a:r>
          </a:p>
          <a:p>
            <a:pPr>
              <a:lnSpc>
                <a:spcPct val="90000"/>
              </a:lnSpc>
            </a:pPr>
            <a:r>
              <a:rPr lang="tr-TR" altLang="tr-TR" sz="2800" dirty="0"/>
              <a:t>Kalp hastalığı riskinin azalması</a:t>
            </a:r>
          </a:p>
          <a:p>
            <a:endParaRPr lang="tr-TR" dirty="0"/>
          </a:p>
        </p:txBody>
      </p:sp>
      <p:pic>
        <p:nvPicPr>
          <p:cNvPr id="2050" name="Picture 2" descr="Yoga Pozisyonları Mans Karakter Sınıfı Meditasyon Erkek Konsantrasyon Insan  Barış Yaşam Tarzı Vektör Çizim Stok Vektör Sanatı &amp; Adamlar'nin Daha Fazla  Görseli - iStock">
            <a:extLst>
              <a:ext uri="{FF2B5EF4-FFF2-40B4-BE49-F238E27FC236}">
                <a16:creationId xmlns:a16="http://schemas.microsoft.com/office/drawing/2014/main" id="{D2D523F9-A52A-4CCC-BC3F-40E3050271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9806" y="2960563"/>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 name="Resim 1">
            <a:extLst>
              <a:ext uri="{FF2B5EF4-FFF2-40B4-BE49-F238E27FC236}">
                <a16:creationId xmlns:a16="http://schemas.microsoft.com/office/drawing/2014/main" id="{25B1A0AC-58A7-4368-9F8D-47D0B08EBC3B}"/>
              </a:ext>
            </a:extLst>
          </p:cNvPr>
          <p:cNvPicPr>
            <a:picLocks noChangeAspect="1"/>
          </p:cNvPicPr>
          <p:nvPr/>
        </p:nvPicPr>
        <p:blipFill>
          <a:blip r:embed="rId3"/>
          <a:stretch>
            <a:fillRect/>
          </a:stretch>
        </p:blipFill>
        <p:spPr>
          <a:xfrm>
            <a:off x="7810866" y="2357438"/>
            <a:ext cx="3814113" cy="3100827"/>
          </a:xfrm>
          <a:prstGeom prst="rect">
            <a:avLst/>
          </a:prstGeom>
        </p:spPr>
      </p:pic>
    </p:spTree>
    <p:extLst>
      <p:ext uri="{BB962C8B-B14F-4D97-AF65-F5344CB8AC3E}">
        <p14:creationId xmlns:p14="http://schemas.microsoft.com/office/powerpoint/2010/main" val="2726693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41CD925-A18C-48E7-A6A8-DAC55590E062}"/>
              </a:ext>
            </a:extLst>
          </p:cNvPr>
          <p:cNvSpPr>
            <a:spLocks noGrp="1"/>
          </p:cNvSpPr>
          <p:nvPr>
            <p:ph idx="1"/>
          </p:nvPr>
        </p:nvSpPr>
        <p:spPr>
          <a:xfrm>
            <a:off x="838199" y="1"/>
            <a:ext cx="11208657" cy="6858000"/>
          </a:xfrm>
        </p:spPr>
        <p:txBody>
          <a:bodyPr>
            <a:normAutofit lnSpcReduction="10000"/>
          </a:bodyPr>
          <a:lstStyle/>
          <a:p>
            <a:pPr algn="just">
              <a:lnSpc>
                <a:spcPts val="1610"/>
              </a:lnSpc>
            </a:pPr>
            <a:endParaRPr lang="tr-TR" altLang="tr-TR" sz="2800" dirty="0"/>
          </a:p>
          <a:p>
            <a:pPr marL="0" indent="0" algn="just">
              <a:lnSpc>
                <a:spcPts val="1610"/>
              </a:lnSpc>
              <a:buNone/>
            </a:pPr>
            <a:r>
              <a:rPr lang="tr-TR" altLang="tr-TR" sz="2800" b="1" dirty="0"/>
              <a:t>GEVŞEME TEKNİKLERİ: </a:t>
            </a:r>
          </a:p>
          <a:p>
            <a:pPr algn="just">
              <a:lnSpc>
                <a:spcPts val="1610"/>
              </a:lnSpc>
            </a:pPr>
            <a:r>
              <a:rPr lang="tr-TR" altLang="tr-TR" sz="2200" dirty="0">
                <a:latin typeface="Calibri" panose="020F0502020204030204" pitchFamily="34" charset="0"/>
                <a:cs typeface="Calibri" panose="020F0502020204030204" pitchFamily="34" charset="0"/>
              </a:rPr>
              <a:t>G</a:t>
            </a:r>
            <a:r>
              <a:rPr lang="tr-TR" sz="2200" b="0" i="0" dirty="0">
                <a:solidFill>
                  <a:srgbClr val="333333"/>
                </a:solidFill>
                <a:effectLst/>
                <a:latin typeface="Calibri" panose="020F0502020204030204" pitchFamily="34" charset="0"/>
                <a:cs typeface="Calibri" panose="020F0502020204030204" pitchFamily="34" charset="0"/>
              </a:rPr>
              <a:t>ünlük stresi azaltmaya, enerjinizi ve moralinizi artırmaya yardımcı olabilir. Ayrıca bunlar yaşamınızda karşılaşacağınız beklenmedik olaylar karşısında sakin kalmanıza yardımcı olacaktır.</a:t>
            </a:r>
          </a:p>
          <a:p>
            <a:pPr algn="just">
              <a:lnSpc>
                <a:spcPts val="1610"/>
              </a:lnSpc>
            </a:pPr>
            <a:endParaRPr lang="tr-TR" sz="2900" b="0" i="0" dirty="0">
              <a:solidFill>
                <a:srgbClr val="333333"/>
              </a:solidFill>
              <a:effectLst/>
              <a:latin typeface="Calibri" panose="020F0502020204030204" pitchFamily="34" charset="0"/>
              <a:cs typeface="Calibri" panose="020F0502020204030204" pitchFamily="34" charset="0"/>
            </a:endParaRPr>
          </a:p>
          <a:p>
            <a:pPr algn="just">
              <a:lnSpc>
                <a:spcPts val="1610"/>
              </a:lnSpc>
            </a:pPr>
            <a:r>
              <a:rPr lang="tr-TR" sz="2400" b="1" i="0" u="sng" dirty="0">
                <a:solidFill>
                  <a:srgbClr val="333333"/>
                </a:solidFill>
                <a:effectLst/>
                <a:latin typeface="Calibri" panose="020F0502020204030204" pitchFamily="34" charset="0"/>
                <a:cs typeface="Calibri" panose="020F0502020204030204" pitchFamily="34" charset="0"/>
                <a:hlinkClick r:id="rId2"/>
              </a:rPr>
              <a:t>Sinir Sisteminizi tekrar dengeye getirme</a:t>
            </a:r>
            <a:endParaRPr lang="tr-TR" sz="2400" b="0" i="0" u="sng" dirty="0">
              <a:solidFill>
                <a:srgbClr val="333333"/>
              </a:solidFill>
              <a:effectLst/>
              <a:latin typeface="Calibri" panose="020F0502020204030204" pitchFamily="34" charset="0"/>
              <a:cs typeface="Calibri" panose="020F0502020204030204" pitchFamily="34" charset="0"/>
            </a:endParaRPr>
          </a:p>
          <a:p>
            <a:pPr algn="just">
              <a:lnSpc>
                <a:spcPts val="1610"/>
              </a:lnSpc>
            </a:pPr>
            <a:r>
              <a:rPr lang="tr-TR" sz="2400" b="1" i="0" u="sng" dirty="0">
                <a:solidFill>
                  <a:srgbClr val="333333"/>
                </a:solidFill>
                <a:effectLst/>
                <a:latin typeface="Calibri" panose="020F0502020204030204" pitchFamily="34" charset="0"/>
                <a:cs typeface="Calibri" panose="020F0502020204030204" pitchFamily="34" charset="0"/>
                <a:hlinkClick r:id="rId3"/>
              </a:rPr>
              <a:t>  Kaygıya karşı meditasyon</a:t>
            </a:r>
            <a:endParaRPr lang="tr-TR" sz="2400" b="0" i="0" u="sng" dirty="0">
              <a:solidFill>
                <a:srgbClr val="333333"/>
              </a:solidFill>
              <a:effectLst/>
              <a:latin typeface="Calibri" panose="020F0502020204030204" pitchFamily="34" charset="0"/>
              <a:cs typeface="Calibri" panose="020F0502020204030204" pitchFamily="34" charset="0"/>
            </a:endParaRPr>
          </a:p>
          <a:p>
            <a:pPr algn="just">
              <a:lnSpc>
                <a:spcPts val="1610"/>
              </a:lnSpc>
            </a:pPr>
            <a:r>
              <a:rPr lang="tr-TR" sz="2400" b="1" i="0" u="sng" dirty="0">
                <a:solidFill>
                  <a:srgbClr val="333333"/>
                </a:solidFill>
                <a:effectLst/>
                <a:latin typeface="Calibri" panose="020F0502020204030204" pitchFamily="34" charset="0"/>
                <a:cs typeface="Calibri" panose="020F0502020204030204" pitchFamily="34" charset="0"/>
                <a:hlinkClick r:id="rId4"/>
              </a:rPr>
              <a:t>: Stresten kurtulmak için </a:t>
            </a:r>
            <a:r>
              <a:rPr lang="tr-TR" sz="2400" b="1" i="0" u="sng" dirty="0" err="1">
                <a:solidFill>
                  <a:srgbClr val="333333"/>
                </a:solidFill>
                <a:effectLst/>
                <a:latin typeface="Calibri" panose="020F0502020204030204" pitchFamily="34" charset="0"/>
                <a:cs typeface="Calibri" panose="020F0502020204030204" pitchFamily="34" charset="0"/>
                <a:hlinkClick r:id="rId4"/>
              </a:rPr>
              <a:t>progresif</a:t>
            </a:r>
            <a:r>
              <a:rPr lang="tr-TR" sz="2400" b="1" i="0" u="sng" dirty="0">
                <a:solidFill>
                  <a:srgbClr val="333333"/>
                </a:solidFill>
                <a:effectLst/>
                <a:latin typeface="Calibri" panose="020F0502020204030204" pitchFamily="34" charset="0"/>
                <a:cs typeface="Calibri" panose="020F0502020204030204" pitchFamily="34" charset="0"/>
                <a:hlinkClick r:id="rId4"/>
              </a:rPr>
              <a:t> kas gevşemesi</a:t>
            </a:r>
            <a:endParaRPr lang="tr-TR" sz="2400" b="0" i="0" u="sng" dirty="0">
              <a:solidFill>
                <a:srgbClr val="333333"/>
              </a:solidFill>
              <a:effectLst/>
              <a:latin typeface="Calibri" panose="020F0502020204030204" pitchFamily="34" charset="0"/>
              <a:cs typeface="Calibri" panose="020F0502020204030204" pitchFamily="34" charset="0"/>
            </a:endParaRPr>
          </a:p>
          <a:p>
            <a:pPr algn="just">
              <a:lnSpc>
                <a:spcPts val="1610"/>
              </a:lnSpc>
            </a:pPr>
            <a:r>
              <a:rPr lang="tr-TR" sz="2400" b="1" i="0" u="sng" dirty="0">
                <a:solidFill>
                  <a:srgbClr val="333333"/>
                </a:solidFill>
                <a:effectLst/>
                <a:latin typeface="Calibri" panose="020F0502020204030204" pitchFamily="34" charset="0"/>
                <a:cs typeface="Calibri" panose="020F0502020204030204" pitchFamily="34" charset="0"/>
                <a:hlinkClick r:id="rId5"/>
              </a:rPr>
              <a:t> Stresten kurtulmak için vücut tarama meditasyonu</a:t>
            </a:r>
            <a:endParaRPr lang="tr-TR" sz="2400" b="0" i="0" u="sng" dirty="0">
              <a:solidFill>
                <a:srgbClr val="333333"/>
              </a:solidFill>
              <a:effectLst/>
              <a:latin typeface="Calibri" panose="020F0502020204030204" pitchFamily="34" charset="0"/>
              <a:cs typeface="Calibri" panose="020F0502020204030204" pitchFamily="34" charset="0"/>
            </a:endParaRPr>
          </a:p>
          <a:p>
            <a:pPr algn="just">
              <a:lnSpc>
                <a:spcPts val="1610"/>
              </a:lnSpc>
            </a:pPr>
            <a:r>
              <a:rPr lang="tr-TR" sz="2400" b="1" i="0" u="sng" dirty="0">
                <a:solidFill>
                  <a:srgbClr val="333333"/>
                </a:solidFill>
                <a:effectLst/>
                <a:latin typeface="Calibri" panose="020F0502020204030204" pitchFamily="34" charset="0"/>
                <a:cs typeface="Calibri" panose="020F0502020204030204" pitchFamily="34" charset="0"/>
                <a:hlinkClick r:id="rId6"/>
              </a:rPr>
              <a:t>Strese karşı farkındalık</a:t>
            </a:r>
            <a:endParaRPr lang="tr-TR" sz="2400" b="0" i="0" u="sng" dirty="0">
              <a:solidFill>
                <a:srgbClr val="333333"/>
              </a:solidFill>
              <a:effectLst/>
              <a:latin typeface="Calibri" panose="020F0502020204030204" pitchFamily="34" charset="0"/>
              <a:cs typeface="Calibri" panose="020F0502020204030204" pitchFamily="34" charset="0"/>
            </a:endParaRPr>
          </a:p>
          <a:p>
            <a:pPr algn="just">
              <a:lnSpc>
                <a:spcPts val="1610"/>
              </a:lnSpc>
            </a:pPr>
            <a:r>
              <a:rPr lang="tr-TR" sz="2400" b="1" i="0" u="sng" dirty="0">
                <a:solidFill>
                  <a:srgbClr val="333333"/>
                </a:solidFill>
                <a:effectLst/>
                <a:latin typeface="Calibri" panose="020F0502020204030204" pitchFamily="34" charset="0"/>
                <a:cs typeface="Calibri" panose="020F0502020204030204" pitchFamily="34" charset="0"/>
                <a:hlinkClick r:id="rId7"/>
              </a:rPr>
              <a:t> Strese karşı görselleştirme meditasyonu</a:t>
            </a:r>
            <a:endParaRPr lang="tr-TR" sz="2400" b="0" i="0" u="sng" dirty="0">
              <a:solidFill>
                <a:srgbClr val="333333"/>
              </a:solidFill>
              <a:effectLst/>
              <a:latin typeface="Calibri" panose="020F0502020204030204" pitchFamily="34" charset="0"/>
              <a:cs typeface="Calibri" panose="020F0502020204030204" pitchFamily="34" charset="0"/>
            </a:endParaRPr>
          </a:p>
          <a:p>
            <a:pPr algn="just">
              <a:lnSpc>
                <a:spcPts val="1610"/>
              </a:lnSpc>
            </a:pPr>
            <a:r>
              <a:rPr lang="tr-TR" sz="2400" b="1" i="0" u="sng" dirty="0">
                <a:solidFill>
                  <a:srgbClr val="333333"/>
                </a:solidFill>
                <a:effectLst/>
                <a:latin typeface="Calibri" panose="020F0502020204030204" pitchFamily="34" charset="0"/>
                <a:cs typeface="Calibri" panose="020F0502020204030204" pitchFamily="34" charset="0"/>
                <a:hlinkClick r:id="rId8"/>
              </a:rPr>
              <a:t> Strese karşı Yoga ve </a:t>
            </a:r>
            <a:r>
              <a:rPr lang="tr-TR" sz="2400" b="1" i="0" u="sng" dirty="0" err="1">
                <a:solidFill>
                  <a:srgbClr val="333333"/>
                </a:solidFill>
                <a:effectLst/>
                <a:latin typeface="Calibri" panose="020F0502020204030204" pitchFamily="34" charset="0"/>
                <a:cs typeface="Calibri" panose="020F0502020204030204" pitchFamily="34" charset="0"/>
                <a:hlinkClick r:id="rId8"/>
              </a:rPr>
              <a:t>Tai</a:t>
            </a:r>
            <a:r>
              <a:rPr lang="tr-TR" sz="2400" b="1" i="0" u="sng" dirty="0">
                <a:solidFill>
                  <a:srgbClr val="333333"/>
                </a:solidFill>
                <a:effectLst/>
                <a:latin typeface="Calibri" panose="020F0502020204030204" pitchFamily="34" charset="0"/>
                <a:cs typeface="Calibri" panose="020F0502020204030204" pitchFamily="34" charset="0"/>
                <a:hlinkClick r:id="rId8"/>
              </a:rPr>
              <a:t> </a:t>
            </a:r>
            <a:r>
              <a:rPr lang="tr-TR" sz="2400" b="1" i="0" u="sng" dirty="0" err="1">
                <a:solidFill>
                  <a:srgbClr val="333333"/>
                </a:solidFill>
                <a:effectLst/>
                <a:latin typeface="Calibri" panose="020F0502020204030204" pitchFamily="34" charset="0"/>
                <a:cs typeface="Calibri" panose="020F0502020204030204" pitchFamily="34" charset="0"/>
                <a:hlinkClick r:id="rId8"/>
              </a:rPr>
              <a:t>Chi</a:t>
            </a:r>
            <a:endParaRPr lang="tr-TR" sz="2400" b="0" i="0" u="sng" dirty="0">
              <a:solidFill>
                <a:srgbClr val="333333"/>
              </a:solidFill>
              <a:effectLst/>
              <a:latin typeface="Calibri" panose="020F0502020204030204" pitchFamily="34" charset="0"/>
              <a:cs typeface="Calibri" panose="020F0502020204030204" pitchFamily="34" charset="0"/>
            </a:endParaRPr>
          </a:p>
          <a:p>
            <a:pPr algn="just">
              <a:lnSpc>
                <a:spcPts val="1610"/>
              </a:lnSpc>
            </a:pPr>
            <a:r>
              <a:rPr lang="tr-TR" sz="2400" b="1" i="0" u="sng" dirty="0">
                <a:solidFill>
                  <a:srgbClr val="333333"/>
                </a:solidFill>
                <a:effectLst/>
                <a:latin typeface="Calibri" panose="020F0502020204030204" pitchFamily="34" charset="0"/>
                <a:cs typeface="Calibri" panose="020F0502020204030204" pitchFamily="34" charset="0"/>
                <a:hlinkClick r:id="rId9"/>
              </a:rPr>
              <a:t>'Ritmik Egzersiz</a:t>
            </a:r>
            <a:endParaRPr lang="tr-TR" sz="2400" b="1" i="0" u="sng" dirty="0">
              <a:solidFill>
                <a:srgbClr val="333333"/>
              </a:solidFill>
              <a:effectLst/>
              <a:latin typeface="Calibri" panose="020F0502020204030204" pitchFamily="34" charset="0"/>
              <a:cs typeface="Calibri" panose="020F0502020204030204" pitchFamily="34" charset="0"/>
            </a:endParaRPr>
          </a:p>
          <a:p>
            <a:pPr algn="just">
              <a:lnSpc>
                <a:spcPts val="1610"/>
              </a:lnSpc>
            </a:pPr>
            <a:endParaRPr lang="tr-TR" sz="2400" b="0" i="0" u="sng" dirty="0">
              <a:solidFill>
                <a:srgbClr val="333333"/>
              </a:solidFill>
              <a:effectLst/>
              <a:latin typeface="Calibri" panose="020F0502020204030204" pitchFamily="34" charset="0"/>
              <a:cs typeface="Calibri" panose="020F0502020204030204" pitchFamily="34" charset="0"/>
            </a:endParaRPr>
          </a:p>
          <a:p>
            <a:pPr marL="0" indent="0">
              <a:lnSpc>
                <a:spcPct val="90000"/>
              </a:lnSpc>
              <a:buNone/>
            </a:pPr>
            <a:r>
              <a:rPr lang="tr-TR" altLang="tr-TR" sz="2400" dirty="0">
                <a:latin typeface="Calibri" panose="020F0502020204030204" pitchFamily="34" charset="0"/>
                <a:cs typeface="Calibri" panose="020F0502020204030204" pitchFamily="34" charset="0"/>
              </a:rPr>
              <a:t>Bu egzersizlerin nasıl yapıldığı ile ilgili açıklamalara  </a:t>
            </a:r>
            <a:r>
              <a:rPr lang="tr-TR" altLang="tr-TR" sz="2400" dirty="0">
                <a:latin typeface="Calibri" panose="020F0502020204030204" pitchFamily="34" charset="0"/>
                <a:cs typeface="Calibri" panose="020F0502020204030204" pitchFamily="34" charset="0"/>
                <a:hlinkClick r:id="rId10"/>
              </a:rPr>
              <a:t>http://bilisseldavranisci.org/</a:t>
            </a:r>
            <a:r>
              <a:rPr lang="tr-TR" altLang="tr-TR" sz="2400" dirty="0">
                <a:latin typeface="Calibri" panose="020F0502020204030204" pitchFamily="34" charset="0"/>
                <a:cs typeface="Calibri" panose="020F0502020204030204" pitchFamily="34" charset="0"/>
              </a:rPr>
              <a:t>  web sayfasından ulaşabilirsiniz.</a:t>
            </a:r>
            <a:endParaRPr lang="tr-TR" altLang="tr-TR" sz="2400" u="sng" dirty="0">
              <a:latin typeface="Calibri" panose="020F0502020204030204" pitchFamily="34" charset="0"/>
              <a:cs typeface="Calibri" panose="020F0502020204030204" pitchFamily="34" charset="0"/>
            </a:endParaRPr>
          </a:p>
          <a:p>
            <a:pPr marL="0" indent="0">
              <a:lnSpc>
                <a:spcPct val="90000"/>
              </a:lnSpc>
              <a:buNone/>
            </a:pPr>
            <a:r>
              <a:rPr lang="tr-TR" altLang="tr-TR" sz="2400" b="1" dirty="0">
                <a:latin typeface="Calibri" panose="020F0502020204030204" pitchFamily="34" charset="0"/>
                <a:cs typeface="Calibri" panose="020F0502020204030204" pitchFamily="34" charset="0"/>
              </a:rPr>
              <a:t>DOĞRU BESLENME: </a:t>
            </a:r>
          </a:p>
          <a:p>
            <a:r>
              <a:rPr lang="tr-TR" sz="2400" b="0" i="0" dirty="0">
                <a:effectLst/>
                <a:latin typeface="Calibri" panose="020F0502020204030204" pitchFamily="34" charset="0"/>
                <a:cs typeface="Calibri" panose="020F0502020204030204" pitchFamily="34" charset="0"/>
              </a:rPr>
              <a:t>Beslenmenin düzenli ve içeriğinin zengin olması, bedenin direnç kapasitesini arttırmayı sağlayarak kişinin strese dayanma gücünü arttırmaktadır. </a:t>
            </a:r>
            <a:endParaRPr lang="tr-TR" altLang="tr-TR" sz="2400" dirty="0">
              <a:latin typeface="Calibri" panose="020F0502020204030204" pitchFamily="34" charset="0"/>
              <a:cs typeface="Calibri" panose="020F0502020204030204" pitchFamily="34" charset="0"/>
            </a:endParaRPr>
          </a:p>
          <a:p>
            <a:pPr algn="just">
              <a:lnSpc>
                <a:spcPct val="80000"/>
              </a:lnSpc>
            </a:pPr>
            <a:endParaRPr lang="tr-TR" sz="2400" dirty="0">
              <a:latin typeface="Calibri" panose="020F0502020204030204" pitchFamily="34" charset="0"/>
              <a:cs typeface="Calibri" panose="020F0502020204030204" pitchFamily="34" charset="0"/>
            </a:endParaRPr>
          </a:p>
          <a:p>
            <a:pPr>
              <a:lnSpc>
                <a:spcPct val="90000"/>
              </a:lnSpc>
            </a:pPr>
            <a:endParaRPr lang="tr-TR" altLang="tr-TR" sz="2800" dirty="0"/>
          </a:p>
          <a:p>
            <a:endParaRPr lang="tr-TR" dirty="0"/>
          </a:p>
        </p:txBody>
      </p:sp>
      <p:pic>
        <p:nvPicPr>
          <p:cNvPr id="12290" name="Picture 2" descr="Gevşeme Teknikleri | Psikolog Nezahat Bedir">
            <a:extLst>
              <a:ext uri="{FF2B5EF4-FFF2-40B4-BE49-F238E27FC236}">
                <a16:creationId xmlns:a16="http://schemas.microsoft.com/office/drawing/2014/main" id="{67711A00-5E0F-41F3-8DEB-B865902123C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906430" y="1698171"/>
            <a:ext cx="4009798" cy="2235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4618319"/>
      </p:ext>
    </p:extLst>
  </p:cSld>
  <p:clrMapOvr>
    <a:masterClrMapping/>
  </p:clrMapOvr>
</p:sld>
</file>

<file path=ppt/theme/theme1.xml><?xml version="1.0" encoding="utf-8"?>
<a:theme xmlns:a="http://schemas.openxmlformats.org/drawingml/2006/main" name="Kırpma">
  <a:themeElements>
    <a:clrScheme name="Kırpma">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Kırpma">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ırpm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TM10001105[[fn=Kırpma]]</Template>
  <TotalTime>338</TotalTime>
  <Words>850</Words>
  <Application>Microsoft Office PowerPoint</Application>
  <PresentationFormat>Geniş ekran</PresentationFormat>
  <Paragraphs>149</Paragraphs>
  <Slides>17</Slides>
  <Notes>2</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17</vt:i4>
      </vt:variant>
    </vt:vector>
  </HeadingPairs>
  <TitlesOfParts>
    <vt:vector size="25" baseType="lpstr">
      <vt:lpstr>Arial</vt:lpstr>
      <vt:lpstr>Calibri</vt:lpstr>
      <vt:lpstr>Franklin Gothic Book</vt:lpstr>
      <vt:lpstr>inherit</vt:lpstr>
      <vt:lpstr>Roboto Condensed</vt:lpstr>
      <vt:lpstr>Source Sans Pro</vt:lpstr>
      <vt:lpstr>Wingdings</vt:lpstr>
      <vt:lpstr>Kırpma</vt:lpstr>
      <vt:lpstr> STRESLE BAŞA ÇIKMA YÖNTEMLERİ</vt:lpstr>
      <vt:lpstr>STRES NEDİR?</vt:lpstr>
      <vt:lpstr>STRES KAYNAKLARI NELERDİR?</vt:lpstr>
      <vt:lpstr>STRES YARARLI MIDIR? ZARARLI MIDIR?</vt:lpstr>
      <vt:lpstr>KORUYUCU FAKTÖRLER Bireyin stresle baş edebilmesini kolaylaştıran faktörlerdir. </vt:lpstr>
      <vt:lpstr>STRES BELİRTİLERİ</vt:lpstr>
      <vt:lpstr>STRESLE BAŞ ETME YÖNTEMLERİ NELERDİR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STRESLE BAŞA ÇIKMA YÖNTEMLERİ</dc:title>
  <dc:creator>Serap</dc:creator>
  <cp:lastModifiedBy>İLKNUR TELLİ</cp:lastModifiedBy>
  <cp:revision>106</cp:revision>
  <dcterms:created xsi:type="dcterms:W3CDTF">2021-01-05T18:09:24Z</dcterms:created>
  <dcterms:modified xsi:type="dcterms:W3CDTF">2022-02-18T12:53:52Z</dcterms:modified>
</cp:coreProperties>
</file>