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0" r:id="rId4"/>
    <p:sldId id="261" r:id="rId5"/>
    <p:sldId id="258" r:id="rId6"/>
    <p:sldId id="259" r:id="rId7"/>
    <p:sldId id="263" r:id="rId8"/>
    <p:sldId id="262" r:id="rId9"/>
    <p:sldId id="264" r:id="rId10"/>
    <p:sldId id="265" r:id="rId11"/>
    <p:sldId id="267" r:id="rId12"/>
    <p:sldId id="266"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02" autoAdjust="0"/>
  </p:normalViewPr>
  <p:slideViewPr>
    <p:cSldViewPr snapToGrid="0">
      <p:cViewPr varScale="1">
        <p:scale>
          <a:sx n="72" d="100"/>
          <a:sy n="72" d="100"/>
        </p:scale>
        <p:origin x="81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7B9776E3-229A-43D7-A239-860252F8CF3B}" type="datetimeFigureOut">
              <a:rPr lang="tr-TR" smtClean="0"/>
              <a:pPr/>
              <a:t>18.02.2022</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0FA14D09-E962-421A-BB7C-8F6C391E674E}" type="slidenum">
              <a:rPr lang="tr-TR" smtClean="0"/>
              <a:pPr/>
              <a:t>‹#›</a:t>
            </a:fld>
            <a:endParaRPr lang="tr-TR"/>
          </a:p>
        </p:txBody>
      </p:sp>
      <p:sp>
        <p:nvSpPr>
          <p:cNvPr id="7" name="6 Dikdörtgen"/>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B9776E3-229A-43D7-A239-860252F8CF3B}" type="datetimeFigureOut">
              <a:rPr lang="tr-TR" smtClean="0"/>
              <a:pPr/>
              <a:t>18.02.2022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FA14D09-E962-421A-BB7C-8F6C391E674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2"/>
            <a:ext cx="268224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219200" y="274641"/>
            <a:ext cx="7416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B9776E3-229A-43D7-A239-860252F8CF3B}" type="datetimeFigureOut">
              <a:rPr lang="tr-TR" smtClean="0"/>
              <a:pPr/>
              <a:t>18.02.2022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FA14D09-E962-421A-BB7C-8F6C391E674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7B9776E3-229A-43D7-A239-860252F8CF3B}" type="datetimeFigureOut">
              <a:rPr lang="tr-TR" smtClean="0"/>
              <a:pPr/>
              <a:t>18.02.2022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FA14D09-E962-421A-BB7C-8F6C391E674E}" type="slidenum">
              <a:rPr lang="tr-TR" smtClean="0"/>
              <a:pPr/>
              <a:t>‹#›</a:t>
            </a:fld>
            <a:endParaRPr lang="tr-TR"/>
          </a:p>
        </p:txBody>
      </p:sp>
      <p:sp>
        <p:nvSpPr>
          <p:cNvPr id="8" name="7 İçerik Yer Tutucusu"/>
          <p:cNvSpPr>
            <a:spLocks noGrp="1"/>
          </p:cNvSpPr>
          <p:nvPr>
            <p:ph sz="quarter" idx="1"/>
          </p:nvPr>
        </p:nvSpPr>
        <p:spPr>
          <a:xfrm>
            <a:off x="1219200" y="1447800"/>
            <a:ext cx="103632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63084" y="952501"/>
            <a:ext cx="103632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7B9776E3-229A-43D7-A239-860252F8CF3B}" type="datetimeFigureOut">
              <a:rPr lang="tr-TR" smtClean="0"/>
              <a:pPr/>
              <a:t>18.02.2022</a:t>
            </a:fld>
            <a:endParaRPr lang="tr-TR"/>
          </a:p>
        </p:txBody>
      </p:sp>
      <p:sp>
        <p:nvSpPr>
          <p:cNvPr id="5" name="4 Altbilgi Yer Tutucusu"/>
          <p:cNvSpPr>
            <a:spLocks noGrp="1"/>
          </p:cNvSpPr>
          <p:nvPr>
            <p:ph type="ftr" sz="quarter" idx="11"/>
          </p:nvPr>
        </p:nvSpPr>
        <p:spPr>
          <a:xfrm>
            <a:off x="1066800" y="6172200"/>
            <a:ext cx="5334000" cy="457200"/>
          </a:xfrm>
        </p:spPr>
        <p:txBody>
          <a:bodyPr/>
          <a:lstStyle/>
          <a:p>
            <a:endParaRPr lang="tr-TR"/>
          </a:p>
        </p:txBody>
      </p:sp>
      <p:sp>
        <p:nvSpPr>
          <p:cNvPr id="7" name="6 Dikdörtgen"/>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95072" y="6208776"/>
            <a:ext cx="609600" cy="457200"/>
          </a:xfrm>
        </p:spPr>
        <p:txBody>
          <a:bodyPr/>
          <a:lstStyle/>
          <a:p>
            <a:fld id="{0FA14D09-E962-421A-BB7C-8F6C391E674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7B9776E3-229A-43D7-A239-860252F8CF3B}" type="datetimeFigureOut">
              <a:rPr lang="tr-TR" smtClean="0"/>
              <a:pPr/>
              <a:t>18.02.2022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FA14D09-E962-421A-BB7C-8F6C391E674E}" type="slidenum">
              <a:rPr lang="tr-TR" smtClean="0"/>
              <a:pPr/>
              <a:t>‹#›</a:t>
            </a:fld>
            <a:endParaRPr lang="tr-TR"/>
          </a:p>
        </p:txBody>
      </p:sp>
      <p:sp>
        <p:nvSpPr>
          <p:cNvPr id="9" name="8 İçerik Yer Tutucusu"/>
          <p:cNvSpPr>
            <a:spLocks noGrp="1"/>
          </p:cNvSpPr>
          <p:nvPr>
            <p:ph sz="quarter" idx="1"/>
          </p:nvPr>
        </p:nvSpPr>
        <p:spPr>
          <a:xfrm>
            <a:off x="1219200" y="1447800"/>
            <a:ext cx="499872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6578600" y="1447800"/>
            <a:ext cx="499872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73050"/>
            <a:ext cx="103632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7B9776E3-229A-43D7-A239-860252F8CF3B}" type="datetimeFigureOut">
              <a:rPr lang="tr-TR" smtClean="0"/>
              <a:pPr/>
              <a:t>18.02.2022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FA14D09-E962-421A-BB7C-8F6C391E674E}" type="slidenum">
              <a:rPr lang="tr-TR" smtClean="0"/>
              <a:pPr/>
              <a:t>‹#›</a:t>
            </a:fld>
            <a:endParaRPr lang="tr-TR"/>
          </a:p>
        </p:txBody>
      </p:sp>
      <p:sp>
        <p:nvSpPr>
          <p:cNvPr id="11" name="10 İçerik Yer Tutucusu"/>
          <p:cNvSpPr>
            <a:spLocks noGrp="1"/>
          </p:cNvSpPr>
          <p:nvPr>
            <p:ph sz="half" idx="2"/>
          </p:nvPr>
        </p:nvSpPr>
        <p:spPr>
          <a:xfrm>
            <a:off x="1219200" y="2247900"/>
            <a:ext cx="49784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6604000" y="2247900"/>
            <a:ext cx="49784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7B9776E3-229A-43D7-A239-860252F8CF3B}" type="datetimeFigureOut">
              <a:rPr lang="tr-TR" smtClean="0"/>
              <a:pPr/>
              <a:t>18.02.2022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FA14D09-E962-421A-BB7C-8F6C391E674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B9776E3-229A-43D7-A239-860252F8CF3B}" type="datetimeFigureOut">
              <a:rPr lang="tr-TR" smtClean="0"/>
              <a:pPr/>
              <a:t>18.02.2022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FA14D09-E962-421A-BB7C-8F6C391E674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219200" y="273050"/>
            <a:ext cx="103632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7B9776E3-229A-43D7-A239-860252F8CF3B}" type="datetimeFigureOut">
              <a:rPr lang="tr-TR" smtClean="0"/>
              <a:pPr/>
              <a:t>18.02.2022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FA14D09-E962-421A-BB7C-8F6C391E674E}" type="slidenum">
              <a:rPr lang="tr-TR" smtClean="0"/>
              <a:pPr/>
              <a:t>‹#›</a:t>
            </a:fld>
            <a:endParaRPr lang="tr-TR"/>
          </a:p>
        </p:txBody>
      </p:sp>
      <p:sp>
        <p:nvSpPr>
          <p:cNvPr id="11" name="10 İçerik Yer Tutucusu"/>
          <p:cNvSpPr>
            <a:spLocks noGrp="1"/>
          </p:cNvSpPr>
          <p:nvPr>
            <p:ph sz="quarter" idx="1"/>
          </p:nvPr>
        </p:nvSpPr>
        <p:spPr>
          <a:xfrm>
            <a:off x="3962400" y="1600200"/>
            <a:ext cx="7620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7B9776E3-229A-43D7-A239-860252F8CF3B}" type="datetimeFigureOut">
              <a:rPr lang="tr-TR" smtClean="0"/>
              <a:pPr/>
              <a:t>18.02.2022</a:t>
            </a:fld>
            <a:endParaRPr lang="tr-TR"/>
          </a:p>
        </p:txBody>
      </p:sp>
      <p:sp>
        <p:nvSpPr>
          <p:cNvPr id="6" name="5 Altbilgi Yer Tutucusu"/>
          <p:cNvSpPr>
            <a:spLocks noGrp="1"/>
          </p:cNvSpPr>
          <p:nvPr>
            <p:ph type="ftr" sz="quarter" idx="11"/>
          </p:nvPr>
        </p:nvSpPr>
        <p:spPr>
          <a:xfrm>
            <a:off x="1219200" y="6172200"/>
            <a:ext cx="5181600" cy="457200"/>
          </a:xfrm>
        </p:spPr>
        <p:txBody>
          <a:bodyPr/>
          <a:lstStyle/>
          <a:p>
            <a:endParaRPr lang="tr-TR"/>
          </a:p>
        </p:txBody>
      </p:sp>
      <p:sp>
        <p:nvSpPr>
          <p:cNvPr id="7" name="6 Slayt Numarası Yer Tutucusu"/>
          <p:cNvSpPr>
            <a:spLocks noGrp="1"/>
          </p:cNvSpPr>
          <p:nvPr>
            <p:ph type="sldNum" sz="quarter" idx="12"/>
          </p:nvPr>
        </p:nvSpPr>
        <p:spPr>
          <a:xfrm>
            <a:off x="195072" y="6208776"/>
            <a:ext cx="609600" cy="457200"/>
          </a:xfrm>
        </p:spPr>
        <p:txBody>
          <a:bodyPr/>
          <a:lstStyle/>
          <a:p>
            <a:fld id="{0FA14D09-E962-421A-BB7C-8F6C391E674E}" type="slidenum">
              <a:rPr lang="tr-TR" smtClean="0"/>
              <a:pPr/>
              <a:t>‹#›</a:t>
            </a:fld>
            <a:endParaRPr lang="tr-TR"/>
          </a:p>
        </p:txBody>
      </p:sp>
      <p:sp>
        <p:nvSpPr>
          <p:cNvPr id="11" name="10 Dikdörtgen"/>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1219200" y="274638"/>
            <a:ext cx="103632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7B9776E3-229A-43D7-A239-860252F8CF3B}" type="datetimeFigureOut">
              <a:rPr lang="tr-TR" smtClean="0"/>
              <a:pPr/>
              <a:t>18.02.2022</a:t>
            </a:fld>
            <a:endParaRPr lang="tr-TR"/>
          </a:p>
        </p:txBody>
      </p:sp>
      <p:sp>
        <p:nvSpPr>
          <p:cNvPr id="3" name="2 Altbilgi Yer Tutucusu"/>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FA14D09-E962-421A-BB7C-8F6C391E674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95D3C4DA-717B-4105-8CFB-8386D87A3FD5}"/>
              </a:ext>
            </a:extLst>
          </p:cNvPr>
          <p:cNvSpPr>
            <a:spLocks noGrp="1"/>
          </p:cNvSpPr>
          <p:nvPr>
            <p:ph type="subTitle" idx="1"/>
          </p:nvPr>
        </p:nvSpPr>
        <p:spPr>
          <a:xfrm>
            <a:off x="1322364" y="4220308"/>
            <a:ext cx="9345637" cy="1336430"/>
          </a:xfrm>
        </p:spPr>
        <p:txBody>
          <a:bodyPr>
            <a:normAutofit/>
          </a:bodyPr>
          <a:lstStyle/>
          <a:p>
            <a:r>
              <a:rPr lang="tr-TR" sz="3200" dirty="0">
                <a:solidFill>
                  <a:schemeClr val="tx1"/>
                </a:solidFill>
                <a:latin typeface="Bahnschrift SemiBold SemiConden" pitchFamily="34" charset="0"/>
              </a:rPr>
              <a:t>HASAN ALİ YÜCEL SOSYAL BİLİMLER LİSESİ </a:t>
            </a:r>
          </a:p>
          <a:p>
            <a:r>
              <a:rPr lang="tr-TR" sz="3200" dirty="0">
                <a:solidFill>
                  <a:schemeClr val="tx1"/>
                </a:solidFill>
                <a:latin typeface="Bahnschrift SemiBold SemiConden" pitchFamily="34" charset="0"/>
              </a:rPr>
              <a:t>PSİKOLOJİK DANIŞMA VE REHBERLİK SERVİSİ</a:t>
            </a:r>
          </a:p>
        </p:txBody>
      </p:sp>
      <p:sp>
        <p:nvSpPr>
          <p:cNvPr id="2" name="Başlık 1">
            <a:extLst>
              <a:ext uri="{FF2B5EF4-FFF2-40B4-BE49-F238E27FC236}">
                <a16:creationId xmlns:a16="http://schemas.microsoft.com/office/drawing/2014/main" id="{4E5586BD-5354-4C38-94CC-45815B82A224}"/>
              </a:ext>
            </a:extLst>
          </p:cNvPr>
          <p:cNvSpPr>
            <a:spLocks noGrp="1"/>
          </p:cNvSpPr>
          <p:nvPr>
            <p:ph type="ctrTitle"/>
          </p:nvPr>
        </p:nvSpPr>
        <p:spPr/>
        <p:txBody>
          <a:bodyPr>
            <a:normAutofit/>
          </a:bodyPr>
          <a:lstStyle/>
          <a:p>
            <a:r>
              <a:rPr lang="tr-TR" sz="4400" dirty="0">
                <a:latin typeface="Algerian" pitchFamily="82" charset="0"/>
              </a:rPr>
              <a:t>ÖZ DİSİPLİN VE VERİMLİ ÇALIŞMA</a:t>
            </a:r>
          </a:p>
        </p:txBody>
      </p:sp>
    </p:spTree>
    <p:extLst>
      <p:ext uri="{BB962C8B-B14F-4D97-AF65-F5344CB8AC3E}">
        <p14:creationId xmlns:p14="http://schemas.microsoft.com/office/powerpoint/2010/main" val="2542141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F0F462-8BA7-4580-828C-261E253CD18E}"/>
              </a:ext>
            </a:extLst>
          </p:cNvPr>
          <p:cNvSpPr>
            <a:spLocks noGrp="1"/>
          </p:cNvSpPr>
          <p:nvPr>
            <p:ph type="title"/>
          </p:nvPr>
        </p:nvSpPr>
        <p:spPr>
          <a:xfrm>
            <a:off x="3" y="365129"/>
            <a:ext cx="12001500" cy="1325563"/>
          </a:xfrm>
        </p:spPr>
        <p:txBody>
          <a:bodyPr>
            <a:normAutofit fontScale="90000"/>
          </a:bodyPr>
          <a:lstStyle/>
          <a:p>
            <a:r>
              <a:rPr lang="tr-TR" sz="4000" dirty="0"/>
              <a:t>VERİMLİ ÇALIŞMA YÖNTEMLERİ: EISHENHOWER TEKNİĞİ</a:t>
            </a:r>
          </a:p>
        </p:txBody>
      </p:sp>
      <p:pic>
        <p:nvPicPr>
          <p:cNvPr id="7170" name="Picture 2" descr="Eisenhower matrisi ile stratejik karar verme yöntemi">
            <a:extLst>
              <a:ext uri="{FF2B5EF4-FFF2-40B4-BE49-F238E27FC236}">
                <a16:creationId xmlns:a16="http://schemas.microsoft.com/office/drawing/2014/main" id="{0F1B0CA0-8CD1-4BD9-8DAE-A038D558160F}"/>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471613" y="1690693"/>
            <a:ext cx="9072563" cy="5167313"/>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a:extLst>
              <a:ext uri="{FF2B5EF4-FFF2-40B4-BE49-F238E27FC236}">
                <a16:creationId xmlns:a16="http://schemas.microsoft.com/office/drawing/2014/main" id="{135A7914-3925-4A34-BCF5-93149B3B3548}"/>
              </a:ext>
            </a:extLst>
          </p:cNvPr>
          <p:cNvSpPr/>
          <p:nvPr/>
        </p:nvSpPr>
        <p:spPr>
          <a:xfrm flipV="1">
            <a:off x="8272463" y="6615112"/>
            <a:ext cx="2271712" cy="242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373195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ACA67F5-162B-4D2E-8DFC-A43F2175B479}"/>
              </a:ext>
            </a:extLst>
          </p:cNvPr>
          <p:cNvSpPr>
            <a:spLocks noGrp="1"/>
          </p:cNvSpPr>
          <p:nvPr>
            <p:ph sz="quarter" idx="1"/>
          </p:nvPr>
        </p:nvSpPr>
        <p:spPr>
          <a:xfrm>
            <a:off x="681039" y="949449"/>
            <a:ext cx="10515600" cy="4351338"/>
          </a:xfrm>
        </p:spPr>
        <p:txBody>
          <a:bodyPr>
            <a:normAutofit lnSpcReduction="10000"/>
          </a:bodyPr>
          <a:lstStyle/>
          <a:p>
            <a:endParaRPr lang="tr-TR" dirty="0"/>
          </a:p>
          <a:p>
            <a:r>
              <a:rPr lang="tr-TR" sz="4800" dirty="0">
                <a:latin typeface="Algerian" panose="04020705040A02060702" pitchFamily="82" charset="0"/>
              </a:rPr>
              <a:t>BAŞARININ ANAHTARI ÇABADIR. </a:t>
            </a:r>
            <a:endParaRPr lang="tr-TR" sz="4800" dirty="0"/>
          </a:p>
          <a:p>
            <a:endParaRPr lang="tr-TR" sz="4800" dirty="0"/>
          </a:p>
          <a:p>
            <a:r>
              <a:rPr lang="tr-TR" sz="4800" dirty="0">
                <a:latin typeface="Algerian" panose="04020705040A02060702" pitchFamily="82" charset="0"/>
              </a:rPr>
              <a:t>‘EN KÜÇÜK EYLEM EN BÜYÜK NİYETTEN DAHA İYİDİR</a:t>
            </a:r>
            <a:r>
              <a:rPr lang="tr-TR" sz="4800" dirty="0" smtClean="0">
                <a:latin typeface="Algerian" panose="04020705040A02060702" pitchFamily="82" charset="0"/>
              </a:rPr>
              <a:t>.’</a:t>
            </a:r>
          </a:p>
          <a:p>
            <a:pPr>
              <a:buNone/>
            </a:pPr>
            <a:r>
              <a:rPr lang="tr-TR" sz="4800" smtClean="0">
                <a:latin typeface="Algerian" panose="04020705040A02060702" pitchFamily="82" charset="0"/>
              </a:rPr>
              <a:t>                                            </a:t>
            </a:r>
            <a:r>
              <a:rPr lang="tr-TR" sz="4800" dirty="0" smtClean="0">
                <a:latin typeface="Algerian" panose="04020705040A02060702" pitchFamily="82" charset="0"/>
              </a:rPr>
              <a:t>BAŞARILAR.</a:t>
            </a:r>
            <a:endParaRPr lang="tr-TR" sz="4800" dirty="0">
              <a:latin typeface="Algerian" panose="04020705040A02060702" pitchFamily="82" charset="0"/>
            </a:endParaRPr>
          </a:p>
          <a:p>
            <a:endParaRPr lang="tr-TR" dirty="0"/>
          </a:p>
        </p:txBody>
      </p:sp>
    </p:spTree>
    <p:extLst>
      <p:ext uri="{BB962C8B-B14F-4D97-AF65-F5344CB8AC3E}">
        <p14:creationId xmlns:p14="http://schemas.microsoft.com/office/powerpoint/2010/main" val="3644278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3915EF-8F73-4055-A246-A970F56F4EF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6FBBAD0-9524-4EFF-B598-67210DF3BC39}"/>
              </a:ext>
            </a:extLst>
          </p:cNvPr>
          <p:cNvSpPr>
            <a:spLocks noGrp="1"/>
          </p:cNvSpPr>
          <p:nvPr>
            <p:ph sz="quarter" idx="1"/>
          </p:nvPr>
        </p:nvSpPr>
        <p:spPr/>
        <p:txBody>
          <a:bodyPr/>
          <a:lstStyle/>
          <a:p>
            <a:endParaRPr lang="tr-TR"/>
          </a:p>
        </p:txBody>
      </p:sp>
    </p:spTree>
    <p:extLst>
      <p:ext uri="{BB962C8B-B14F-4D97-AF65-F5344CB8AC3E}">
        <p14:creationId xmlns:p14="http://schemas.microsoft.com/office/powerpoint/2010/main" val="2600819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3C0AF1-F2C7-48AC-B2E6-61A833AAD51D}"/>
              </a:ext>
            </a:extLst>
          </p:cNvPr>
          <p:cNvSpPr>
            <a:spLocks noGrp="1"/>
          </p:cNvSpPr>
          <p:nvPr>
            <p:ph type="title"/>
          </p:nvPr>
        </p:nvSpPr>
        <p:spPr>
          <a:xfrm>
            <a:off x="573849" y="390382"/>
            <a:ext cx="11044311" cy="6077243"/>
          </a:xfrm>
        </p:spPr>
        <p:txBody>
          <a:bodyPr>
            <a:noAutofit/>
          </a:bodyPr>
          <a:lstStyle/>
          <a:p>
            <a:r>
              <a:rPr lang="tr-TR" sz="2800" dirty="0">
                <a:latin typeface="Bahnschrift SemiBold" panose="020B0502040204020203" pitchFamily="34" charset="0"/>
              </a:rPr>
              <a:t>ÖZ DİSİPLİN NE DEMEKTİR? </a:t>
            </a:r>
            <a:br>
              <a:rPr lang="tr-TR" sz="2800" dirty="0">
                <a:latin typeface="Bahnschrift SemiBold" panose="020B0502040204020203" pitchFamily="34" charset="0"/>
              </a:rPr>
            </a:br>
            <a:r>
              <a:rPr lang="tr-TR" sz="2800" dirty="0"/>
              <a:t/>
            </a:r>
            <a:br>
              <a:rPr lang="tr-TR" sz="2800" dirty="0"/>
            </a:br>
            <a:r>
              <a:rPr lang="tr-TR" sz="2800" b="0" i="0" dirty="0">
                <a:solidFill>
                  <a:srgbClr val="2C2F34"/>
                </a:solidFill>
                <a:effectLst/>
                <a:latin typeface="Bahnschrift SemiBold" panose="020B0502040204020203" pitchFamily="34" charset="0"/>
              </a:rPr>
              <a:t>Öz disiplin kişinin belirlemiş olduğu hedeflere ulaşabilmesi için davranışlarını ve alışkanlıklarını kontrol altında tutması; hedeflerine odaklanması, izlemesi gereken süreçleri takip ederek hedefe ulaşma sürecindeki psikolojik tutumlarıdır. Kişinin hislerini kontrol etme ve zayıf yönlerini aşma yeteneğidir.</a:t>
            </a:r>
            <a:r>
              <a:rPr lang="tr-TR" sz="1100" b="0" i="0" dirty="0">
                <a:solidFill>
                  <a:srgbClr val="2C2F34"/>
                </a:solidFill>
                <a:effectLst/>
                <a:latin typeface="Bahnschrift SemiBold" panose="020B0502040204020203" pitchFamily="34" charset="0"/>
              </a:rPr>
              <a:t>  </a:t>
            </a:r>
            <a:br>
              <a:rPr lang="tr-TR" sz="1100" b="0" i="0" dirty="0">
                <a:solidFill>
                  <a:srgbClr val="2C2F34"/>
                </a:solidFill>
                <a:effectLst/>
                <a:latin typeface="Bahnschrift SemiBold" panose="020B0502040204020203" pitchFamily="34" charset="0"/>
              </a:rPr>
            </a:br>
            <a:r>
              <a:rPr lang="tr-TR" sz="1100" b="0" i="0" dirty="0">
                <a:solidFill>
                  <a:srgbClr val="2C2F34"/>
                </a:solidFill>
                <a:effectLst/>
                <a:latin typeface="Bahnschrift SemiBold" panose="020B0502040204020203" pitchFamily="34" charset="0"/>
              </a:rPr>
              <a:t/>
            </a:r>
            <a:br>
              <a:rPr lang="tr-TR" sz="1100" b="0" i="0" dirty="0">
                <a:solidFill>
                  <a:srgbClr val="2C2F34"/>
                </a:solidFill>
                <a:effectLst/>
                <a:latin typeface="Bahnschrift SemiBold" panose="020B0502040204020203" pitchFamily="34" charset="0"/>
              </a:rPr>
            </a:br>
            <a:r>
              <a:rPr lang="tr-TR" sz="2800" b="0" i="0" dirty="0">
                <a:solidFill>
                  <a:srgbClr val="2C2F34"/>
                </a:solidFill>
                <a:effectLst/>
                <a:latin typeface="Bahnschrift SemiBold" panose="020B0502040204020203" pitchFamily="34" charset="0"/>
              </a:rPr>
              <a:t>Bir öğrencinin öz disiplin sağlayabilmesi ise, doğru ders çalışma alışkanlıklarına sahip </a:t>
            </a:r>
            <a:r>
              <a:rPr lang="tr-TR" sz="2800" b="0" i="0" dirty="0" smtClean="0">
                <a:solidFill>
                  <a:srgbClr val="2C2F34"/>
                </a:solidFill>
                <a:effectLst/>
                <a:latin typeface="Bahnschrift SemiBold" panose="020B0502040204020203" pitchFamily="34" charset="0"/>
              </a:rPr>
              <a:t>olabilmesi ve sürdürebilmesidir</a:t>
            </a:r>
            <a:r>
              <a:rPr lang="tr-TR" sz="2800" b="0" i="0" dirty="0">
                <a:solidFill>
                  <a:srgbClr val="2C2F34"/>
                </a:solidFill>
                <a:effectLst/>
                <a:latin typeface="Bahnschrift SemiBold" panose="020B0502040204020203" pitchFamily="34" charset="0"/>
              </a:rPr>
              <a:t>.</a:t>
            </a:r>
            <a:br>
              <a:rPr lang="tr-TR" sz="2800" b="0" i="0" dirty="0">
                <a:solidFill>
                  <a:srgbClr val="2C2F34"/>
                </a:solidFill>
                <a:effectLst/>
                <a:latin typeface="Bahnschrift SemiBold" panose="020B0502040204020203" pitchFamily="34" charset="0"/>
              </a:rPr>
            </a:br>
            <a:r>
              <a:rPr lang="tr-TR" sz="2800" b="0" i="0" dirty="0">
                <a:solidFill>
                  <a:srgbClr val="2C2F34"/>
                </a:solidFill>
                <a:effectLst/>
                <a:latin typeface="Bahnschrift SemiBold" panose="020B0502040204020203" pitchFamily="34" charset="0"/>
              </a:rPr>
              <a:t/>
            </a:r>
            <a:br>
              <a:rPr lang="tr-TR" sz="2800" b="0" i="0" dirty="0">
                <a:solidFill>
                  <a:srgbClr val="2C2F34"/>
                </a:solidFill>
                <a:effectLst/>
                <a:latin typeface="Bahnschrift SemiBold" panose="020B0502040204020203" pitchFamily="34" charset="0"/>
              </a:rPr>
            </a:br>
            <a:r>
              <a:rPr lang="tr-TR" sz="3200" b="1" i="0" dirty="0">
                <a:solidFill>
                  <a:srgbClr val="2C2F34"/>
                </a:solidFill>
                <a:effectLst/>
                <a:latin typeface="Bahnschrift SemiBold Condensed" panose="020B0502040204020203" pitchFamily="34" charset="0"/>
              </a:rPr>
              <a:t> </a:t>
            </a:r>
            <a:r>
              <a:rPr lang="tr-TR" sz="3200" b="1" dirty="0">
                <a:latin typeface="Bahnschrift SemiBold Condensed" panose="020B0502040204020203" pitchFamily="34" charset="0"/>
              </a:rPr>
              <a:t>‘Alışkanlık bir halata benzer her gün bir lifi örer ve sonunda onu koparamayacak duruma geliriz.’ </a:t>
            </a:r>
            <a:r>
              <a:rPr lang="tr-TR" sz="3200" b="1" dirty="0" err="1">
                <a:latin typeface="Bahnschrift SemiBold Condensed" panose="020B0502040204020203" pitchFamily="34" charset="0"/>
              </a:rPr>
              <a:t>Heinrich</a:t>
            </a:r>
            <a:r>
              <a:rPr lang="tr-TR" sz="3200" b="1" dirty="0">
                <a:latin typeface="Bahnschrift SemiBold Condensed" panose="020B0502040204020203" pitchFamily="34" charset="0"/>
              </a:rPr>
              <a:t> Mann</a:t>
            </a:r>
            <a:br>
              <a:rPr lang="tr-TR" sz="3200" b="1" dirty="0">
                <a:latin typeface="Bahnschrift SemiBold Condensed" panose="020B0502040204020203" pitchFamily="34" charset="0"/>
              </a:rPr>
            </a:br>
            <a:r>
              <a:rPr lang="tr-TR" sz="3200" b="1" i="0" dirty="0">
                <a:solidFill>
                  <a:srgbClr val="2C2F34"/>
                </a:solidFill>
                <a:effectLst/>
                <a:latin typeface="Bahnschrift SemiBold Condensed" panose="020B0502040204020203" pitchFamily="34" charset="0"/>
              </a:rPr>
              <a:t/>
            </a:r>
            <a:br>
              <a:rPr lang="tr-TR" sz="3200" b="1" i="0" dirty="0">
                <a:solidFill>
                  <a:srgbClr val="2C2F34"/>
                </a:solidFill>
                <a:effectLst/>
                <a:latin typeface="Bahnschrift SemiBold Condensed" panose="020B0502040204020203" pitchFamily="34" charset="0"/>
              </a:rPr>
            </a:br>
            <a:r>
              <a:rPr lang="tr-TR" sz="2800" b="0" i="0" dirty="0">
                <a:solidFill>
                  <a:srgbClr val="2C2F34"/>
                </a:solidFill>
                <a:effectLst/>
                <a:latin typeface="Bahnschrift SemiBold" panose="020B0502040204020203" pitchFamily="34" charset="0"/>
              </a:rPr>
              <a:t/>
            </a:r>
            <a:br>
              <a:rPr lang="tr-TR" sz="2800" b="0" i="0" dirty="0">
                <a:solidFill>
                  <a:srgbClr val="2C2F34"/>
                </a:solidFill>
                <a:effectLst/>
                <a:latin typeface="Bahnschrift SemiBold" panose="020B0502040204020203" pitchFamily="34" charset="0"/>
              </a:rPr>
            </a:br>
            <a:endParaRPr lang="tr-TR" sz="2800" dirty="0">
              <a:latin typeface="Bahnschrift SemiBold" panose="020B0502040204020203" pitchFamily="34" charset="0"/>
            </a:endParaRPr>
          </a:p>
        </p:txBody>
      </p:sp>
    </p:spTree>
    <p:extLst>
      <p:ext uri="{BB962C8B-B14F-4D97-AF65-F5344CB8AC3E}">
        <p14:creationId xmlns:p14="http://schemas.microsoft.com/office/powerpoint/2010/main" val="23832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D22298E-5EF0-4A05-B20B-ED2297D10036}"/>
              </a:ext>
            </a:extLst>
          </p:cNvPr>
          <p:cNvSpPr>
            <a:spLocks noGrp="1"/>
          </p:cNvSpPr>
          <p:nvPr>
            <p:ph type="title"/>
          </p:nvPr>
        </p:nvSpPr>
        <p:spPr/>
        <p:txBody>
          <a:bodyPr/>
          <a:lstStyle/>
          <a:p>
            <a:r>
              <a:rPr lang="tr-TR" dirty="0"/>
              <a:t>ÖZ DİSİPLİNİN ENGELLERİ NELERDİR?</a:t>
            </a:r>
          </a:p>
        </p:txBody>
      </p:sp>
      <p:sp>
        <p:nvSpPr>
          <p:cNvPr id="3" name="İçerik Yer Tutucusu 2">
            <a:extLst>
              <a:ext uri="{FF2B5EF4-FFF2-40B4-BE49-F238E27FC236}">
                <a16:creationId xmlns:a16="http://schemas.microsoft.com/office/drawing/2014/main" id="{F3CBAB12-7E0F-4CBC-8778-1BDD987CB506}"/>
              </a:ext>
            </a:extLst>
          </p:cNvPr>
          <p:cNvSpPr>
            <a:spLocks noGrp="1"/>
          </p:cNvSpPr>
          <p:nvPr>
            <p:ph sz="quarter" idx="1"/>
          </p:nvPr>
        </p:nvSpPr>
        <p:spPr>
          <a:xfrm>
            <a:off x="725657" y="2557145"/>
            <a:ext cx="7546147" cy="2704172"/>
          </a:xfrm>
        </p:spPr>
        <p:txBody>
          <a:bodyPr/>
          <a:lstStyle/>
          <a:p>
            <a:r>
              <a:rPr lang="tr-TR" dirty="0"/>
              <a:t>Mükemmeliyetçilik</a:t>
            </a:r>
          </a:p>
          <a:p>
            <a:r>
              <a:rPr lang="tr-TR" dirty="0"/>
              <a:t>Başarısızlık Korkusu</a:t>
            </a:r>
          </a:p>
          <a:p>
            <a:r>
              <a:rPr lang="tr-TR" dirty="0"/>
              <a:t>Ertelemek</a:t>
            </a:r>
          </a:p>
          <a:p>
            <a:r>
              <a:rPr lang="tr-TR" dirty="0"/>
              <a:t>Mazeretler Üretmek  </a:t>
            </a:r>
          </a:p>
          <a:p>
            <a:r>
              <a:rPr lang="tr-TR" dirty="0"/>
              <a:t>Aile tarafından tüm isteklerinin yerine getirilmesi</a:t>
            </a:r>
          </a:p>
        </p:txBody>
      </p:sp>
      <p:pic>
        <p:nvPicPr>
          <p:cNvPr id="1026" name="Picture 2" descr="Bir Gün de Böyle Geçti: Öğrenci Evrimi">
            <a:extLst>
              <a:ext uri="{FF2B5EF4-FFF2-40B4-BE49-F238E27FC236}">
                <a16:creationId xmlns:a16="http://schemas.microsoft.com/office/drawing/2014/main" id="{3BC97A58-99FE-4985-BAFD-83D409D198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6435" y="1690694"/>
            <a:ext cx="3116655" cy="237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3546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abcde modeli ile ilgili görsel sonucu | Koçluk">
            <a:extLst>
              <a:ext uri="{FF2B5EF4-FFF2-40B4-BE49-F238E27FC236}">
                <a16:creationId xmlns:a16="http://schemas.microsoft.com/office/drawing/2014/main" id="{89AFD2B3-F9F8-4E1C-952F-E92043AFE2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877" y="0"/>
            <a:ext cx="7652607" cy="3429000"/>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a:extLst>
              <a:ext uri="{FF2B5EF4-FFF2-40B4-BE49-F238E27FC236}">
                <a16:creationId xmlns:a16="http://schemas.microsoft.com/office/drawing/2014/main" id="{7D76617A-3182-4BCE-BC0E-172D9004BE67}"/>
              </a:ext>
            </a:extLst>
          </p:cNvPr>
          <p:cNvSpPr/>
          <p:nvPr/>
        </p:nvSpPr>
        <p:spPr>
          <a:xfrm>
            <a:off x="1434908" y="4107772"/>
            <a:ext cx="1758461" cy="13223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DERS ÇALIŞMAK</a:t>
            </a:r>
          </a:p>
        </p:txBody>
      </p:sp>
      <p:sp>
        <p:nvSpPr>
          <p:cNvPr id="5" name="Dikdörtgen 4">
            <a:extLst>
              <a:ext uri="{FF2B5EF4-FFF2-40B4-BE49-F238E27FC236}">
                <a16:creationId xmlns:a16="http://schemas.microsoft.com/office/drawing/2014/main" id="{D53AC142-C69C-4B2B-8B26-3BC7BD7587B3}"/>
              </a:ext>
            </a:extLst>
          </p:cNvPr>
          <p:cNvSpPr/>
          <p:nvPr/>
        </p:nvSpPr>
        <p:spPr>
          <a:xfrm>
            <a:off x="4121837" y="4107766"/>
            <a:ext cx="1974167" cy="18061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NEGATİF </a:t>
            </a:r>
            <a:r>
              <a:rPr lang="tr-TR" dirty="0" smtClean="0"/>
              <a:t>DÜŞÜNCELER: Yapamıyorum, Başaramıyorum, Sevmiyorum, İstemiyorum…</a:t>
            </a:r>
            <a:endParaRPr lang="tr-TR" dirty="0"/>
          </a:p>
        </p:txBody>
      </p:sp>
      <p:sp>
        <p:nvSpPr>
          <p:cNvPr id="6" name="Dikdörtgen 5">
            <a:extLst>
              <a:ext uri="{FF2B5EF4-FFF2-40B4-BE49-F238E27FC236}">
                <a16:creationId xmlns:a16="http://schemas.microsoft.com/office/drawing/2014/main" id="{44AD25A8-FE32-4A63-83C2-7BD6D4EAA5F0}"/>
              </a:ext>
            </a:extLst>
          </p:cNvPr>
          <p:cNvSpPr/>
          <p:nvPr/>
        </p:nvSpPr>
        <p:spPr>
          <a:xfrm>
            <a:off x="6779715" y="3754984"/>
            <a:ext cx="3801200" cy="22776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a:t>OLUMSUZ </a:t>
            </a:r>
            <a:r>
              <a:rPr lang="tr-TR" dirty="0" smtClean="0"/>
              <a:t>DUYGULAR:Motivasyon eksikliği,  İsteksizlik, Sıkıntı; Endişe, Kaygı…</a:t>
            </a:r>
          </a:p>
          <a:p>
            <a:r>
              <a:rPr lang="tr-TR" dirty="0" smtClean="0"/>
              <a:t>BEDENSEL: Yorgunluk, Uygusuzluk, Baş ağrısı, Mide ağrısı…</a:t>
            </a:r>
          </a:p>
          <a:p>
            <a:r>
              <a:rPr lang="tr-TR" dirty="0" smtClean="0"/>
              <a:t>DAVRANIŞSAL: Dersten uzaklaşma</a:t>
            </a:r>
            <a:endParaRPr lang="tr-TR" dirty="0"/>
          </a:p>
        </p:txBody>
      </p:sp>
      <p:sp>
        <p:nvSpPr>
          <p:cNvPr id="7" name="Ok: Sağ 6">
            <a:extLst>
              <a:ext uri="{FF2B5EF4-FFF2-40B4-BE49-F238E27FC236}">
                <a16:creationId xmlns:a16="http://schemas.microsoft.com/office/drawing/2014/main" id="{4EED485F-76E9-45E2-B52E-C0F39B5CDE23}"/>
              </a:ext>
            </a:extLst>
          </p:cNvPr>
          <p:cNvSpPr/>
          <p:nvPr/>
        </p:nvSpPr>
        <p:spPr>
          <a:xfrm>
            <a:off x="3460652" y="4656412"/>
            <a:ext cx="487680" cy="3235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Ok: Sağ 7">
            <a:extLst>
              <a:ext uri="{FF2B5EF4-FFF2-40B4-BE49-F238E27FC236}">
                <a16:creationId xmlns:a16="http://schemas.microsoft.com/office/drawing/2014/main" id="{88F4991C-F2AF-4D32-8861-5D24E61DD3E7}"/>
              </a:ext>
            </a:extLst>
          </p:cNvPr>
          <p:cNvSpPr/>
          <p:nvPr/>
        </p:nvSpPr>
        <p:spPr>
          <a:xfrm>
            <a:off x="6316397" y="4656412"/>
            <a:ext cx="407963" cy="3235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899122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816DA6-111C-483F-B891-FB7533B0EEB6}"/>
              </a:ext>
            </a:extLst>
          </p:cNvPr>
          <p:cNvSpPr>
            <a:spLocks noGrp="1"/>
          </p:cNvSpPr>
          <p:nvPr>
            <p:ph type="title"/>
          </p:nvPr>
        </p:nvSpPr>
        <p:spPr>
          <a:xfrm>
            <a:off x="838200" y="365131"/>
            <a:ext cx="10515600" cy="802493"/>
          </a:xfrm>
        </p:spPr>
        <p:txBody>
          <a:bodyPr>
            <a:normAutofit/>
          </a:bodyPr>
          <a:lstStyle/>
          <a:p>
            <a:r>
              <a:rPr lang="tr-TR" sz="3600" dirty="0"/>
              <a:t>ÖZ DİSİPLİN NASIL OLUŞTURULUR?</a:t>
            </a:r>
          </a:p>
        </p:txBody>
      </p:sp>
      <p:sp>
        <p:nvSpPr>
          <p:cNvPr id="3" name="İçerik Yer Tutucusu 2">
            <a:extLst>
              <a:ext uri="{FF2B5EF4-FFF2-40B4-BE49-F238E27FC236}">
                <a16:creationId xmlns:a16="http://schemas.microsoft.com/office/drawing/2014/main" id="{9A0617C5-C853-485E-A74B-CB1A8BAEB393}"/>
              </a:ext>
            </a:extLst>
          </p:cNvPr>
          <p:cNvSpPr>
            <a:spLocks noGrp="1"/>
          </p:cNvSpPr>
          <p:nvPr>
            <p:ph sz="quarter" idx="1"/>
          </p:nvPr>
        </p:nvSpPr>
        <p:spPr>
          <a:xfrm>
            <a:off x="3727937" y="1413192"/>
            <a:ext cx="7962315" cy="5009345"/>
          </a:xfrm>
        </p:spPr>
        <p:txBody>
          <a:bodyPr>
            <a:normAutofit fontScale="92500"/>
          </a:bodyPr>
          <a:lstStyle/>
          <a:p>
            <a:pPr algn="l"/>
            <a:r>
              <a:rPr lang="tr-TR" b="0" i="0" dirty="0">
                <a:solidFill>
                  <a:srgbClr val="2C2F34"/>
                </a:solidFill>
                <a:effectLst/>
                <a:latin typeface="-apple-system"/>
              </a:rPr>
              <a:t>AKTİF HEDEFLER BELİRLEMEK VE ODAKLANMAK: </a:t>
            </a:r>
          </a:p>
          <a:p>
            <a:pPr algn="l"/>
            <a:r>
              <a:rPr lang="tr-TR" b="0" i="0" dirty="0">
                <a:solidFill>
                  <a:srgbClr val="2C2F34"/>
                </a:solidFill>
                <a:effectLst/>
                <a:latin typeface="-apple-system"/>
              </a:rPr>
              <a:t>Aktif hedefler yazılıdır. Planlıdır. </a:t>
            </a:r>
            <a:r>
              <a:rPr lang="tr-TR" dirty="0">
                <a:solidFill>
                  <a:srgbClr val="2C2F34"/>
                </a:solidFill>
                <a:latin typeface="-apple-system"/>
              </a:rPr>
              <a:t>Kişi için </a:t>
            </a:r>
            <a:r>
              <a:rPr lang="tr-TR" b="0" i="0" dirty="0">
                <a:solidFill>
                  <a:srgbClr val="2C2F34"/>
                </a:solidFill>
                <a:effectLst/>
                <a:latin typeface="-apple-system"/>
              </a:rPr>
              <a:t>anlamlıdır. Spesifik ve ölçülebilirdir. </a:t>
            </a:r>
          </a:p>
          <a:p>
            <a:pPr algn="l"/>
            <a:r>
              <a:rPr lang="tr-TR" b="0" i="0" dirty="0">
                <a:solidFill>
                  <a:srgbClr val="2C2F34"/>
                </a:solidFill>
                <a:effectLst/>
                <a:latin typeface="-apple-system"/>
              </a:rPr>
              <a:t>Uzun vadeli hedeflerinizi belirlediğinizde, aylık, haftalık ve günlük hedef belirleme ve planlama yapabilirsiniz.</a:t>
            </a:r>
          </a:p>
          <a:p>
            <a:pPr algn="l"/>
            <a:r>
              <a:rPr lang="tr-TR" dirty="0">
                <a:solidFill>
                  <a:srgbClr val="2C2F34"/>
                </a:solidFill>
                <a:latin typeface="-apple-system"/>
              </a:rPr>
              <a:t>Planlarınıza uygun davrandıkça</a:t>
            </a:r>
            <a:r>
              <a:rPr lang="tr-TR" b="0" i="0" dirty="0">
                <a:solidFill>
                  <a:srgbClr val="2C2F34"/>
                </a:solidFill>
                <a:effectLst/>
                <a:latin typeface="-apple-system"/>
              </a:rPr>
              <a:t>, ne kadar yol aldığınızı, nerede olduğunuzu ve ne kadar ileri gittiğinizi  de görebilirsiniz.</a:t>
            </a:r>
          </a:p>
          <a:p>
            <a:pPr algn="l"/>
            <a:r>
              <a:rPr lang="tr-TR" dirty="0">
                <a:solidFill>
                  <a:srgbClr val="2C2F34"/>
                </a:solidFill>
                <a:latin typeface="-apple-system"/>
              </a:rPr>
              <a:t>‘Hayatının sonunda nerede olacağını bilmek istiyorsan, nereye gittiğini bilmek zorundasın.’ PAUL ARDEN</a:t>
            </a:r>
            <a:endParaRPr lang="tr-TR" b="0" i="0" dirty="0">
              <a:solidFill>
                <a:srgbClr val="2C2F34"/>
              </a:solidFill>
              <a:effectLst/>
              <a:latin typeface="-apple-system"/>
            </a:endParaRPr>
          </a:p>
          <a:p>
            <a:endParaRPr lang="tr-TR" b="0" i="0" dirty="0">
              <a:solidFill>
                <a:srgbClr val="2C2F34"/>
              </a:solidFill>
              <a:effectLst/>
              <a:latin typeface="-apple-system"/>
            </a:endParaRPr>
          </a:p>
          <a:p>
            <a:endParaRPr lang="tr-TR" b="0" i="0" dirty="0">
              <a:solidFill>
                <a:srgbClr val="2C2F34"/>
              </a:solidFill>
              <a:effectLst/>
              <a:latin typeface="-apple-system"/>
            </a:endParaRPr>
          </a:p>
          <a:p>
            <a:endParaRPr lang="tr-TR" dirty="0"/>
          </a:p>
        </p:txBody>
      </p:sp>
      <p:pic>
        <p:nvPicPr>
          <p:cNvPr id="3074" name="Picture 2" descr="Hedef Belirlemenin Önemi - Sports &amp; Merits Blog">
            <a:extLst>
              <a:ext uri="{FF2B5EF4-FFF2-40B4-BE49-F238E27FC236}">
                <a16:creationId xmlns:a16="http://schemas.microsoft.com/office/drawing/2014/main" id="{BC599CE4-2064-46BD-9F19-37E18EE54D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4228"/>
            <a:ext cx="3621693" cy="37420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5118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E681FC-7B14-47F9-A188-85DD0E1BEBAB}"/>
              </a:ext>
            </a:extLst>
          </p:cNvPr>
          <p:cNvSpPr>
            <a:spLocks noGrp="1"/>
          </p:cNvSpPr>
          <p:nvPr>
            <p:ph type="title"/>
          </p:nvPr>
        </p:nvSpPr>
        <p:spPr>
          <a:xfrm>
            <a:off x="703389" y="314960"/>
            <a:ext cx="10495671" cy="1339973"/>
          </a:xfrm>
        </p:spPr>
        <p:txBody>
          <a:bodyPr>
            <a:normAutofit fontScale="90000"/>
          </a:bodyPr>
          <a:lstStyle/>
          <a:p>
            <a:r>
              <a:rPr lang="tr-TR" dirty="0"/>
              <a:t/>
            </a:r>
            <a:br>
              <a:rPr lang="tr-TR" dirty="0"/>
            </a:br>
            <a:r>
              <a:rPr lang="tr-TR" sz="4000" dirty="0"/>
              <a:t>ÖNCE İŞ SONRA EĞLENCE</a:t>
            </a:r>
            <a:br>
              <a:rPr lang="tr-TR" sz="4000" dirty="0"/>
            </a:br>
            <a:endParaRPr lang="tr-TR" sz="4000" dirty="0"/>
          </a:p>
        </p:txBody>
      </p:sp>
      <p:sp>
        <p:nvSpPr>
          <p:cNvPr id="3" name="İçerik Yer Tutucusu 2">
            <a:extLst>
              <a:ext uri="{FF2B5EF4-FFF2-40B4-BE49-F238E27FC236}">
                <a16:creationId xmlns:a16="http://schemas.microsoft.com/office/drawing/2014/main" id="{0F52765C-F42F-4FDA-9B1F-F532A03DEFAE}"/>
              </a:ext>
            </a:extLst>
          </p:cNvPr>
          <p:cNvSpPr>
            <a:spLocks noGrp="1"/>
          </p:cNvSpPr>
          <p:nvPr>
            <p:ph sz="quarter" idx="1"/>
          </p:nvPr>
        </p:nvSpPr>
        <p:spPr>
          <a:xfrm>
            <a:off x="554570" y="2504054"/>
            <a:ext cx="5148711" cy="3179299"/>
          </a:xfrm>
        </p:spPr>
        <p:txBody>
          <a:bodyPr>
            <a:normAutofit/>
          </a:bodyPr>
          <a:lstStyle/>
          <a:p>
            <a:endParaRPr lang="tr-TR" dirty="0"/>
          </a:p>
          <a:p>
            <a:r>
              <a:rPr lang="tr-TR" dirty="0"/>
              <a:t>Akademik Başarı;  planlı düzenli ve sürekli çalışma sonucudur.</a:t>
            </a:r>
          </a:p>
          <a:p>
            <a:r>
              <a:rPr lang="tr-TR" dirty="0"/>
              <a:t>‘</a:t>
            </a:r>
            <a:r>
              <a:rPr lang="tr-TR" dirty="0" smtClean="0"/>
              <a:t>BAŞARI’  </a:t>
            </a:r>
            <a:r>
              <a:rPr lang="tr-TR" dirty="0"/>
              <a:t>yalnızca sözlüklerde </a:t>
            </a:r>
            <a:endParaRPr lang="tr-TR" dirty="0" smtClean="0"/>
          </a:p>
          <a:p>
            <a:pPr>
              <a:buNone/>
            </a:pPr>
            <a:r>
              <a:rPr lang="tr-TR" dirty="0" smtClean="0"/>
              <a:t>‘ </a:t>
            </a:r>
            <a:r>
              <a:rPr lang="tr-TR" dirty="0"/>
              <a:t>ÇALIŞMA ‘ dan önce gelir. </a:t>
            </a:r>
            <a:endParaRPr lang="tr-TR" dirty="0" smtClean="0"/>
          </a:p>
          <a:p>
            <a:pPr>
              <a:buNone/>
            </a:pPr>
            <a:r>
              <a:rPr lang="tr-TR" dirty="0" smtClean="0"/>
              <a:t>ROD </a:t>
            </a:r>
            <a:r>
              <a:rPr lang="tr-TR" dirty="0"/>
              <a:t>WHİTAKER</a:t>
            </a:r>
          </a:p>
        </p:txBody>
      </p:sp>
      <p:pic>
        <p:nvPicPr>
          <p:cNvPr id="4100" name="Picture 4" descr="Bireysel Çalışma Planı – Uğur Okulları Kocaeli Başiskele Kampüsü – (0262)  343 25 08">
            <a:extLst>
              <a:ext uri="{FF2B5EF4-FFF2-40B4-BE49-F238E27FC236}">
                <a16:creationId xmlns:a16="http://schemas.microsoft.com/office/drawing/2014/main" id="{DA74E639-4877-4864-9610-82B4BB2B42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4239" y="1654933"/>
            <a:ext cx="4623196" cy="4155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8534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584CD28-C65D-4EA4-B012-3A6C5548F248}"/>
              </a:ext>
            </a:extLst>
          </p:cNvPr>
          <p:cNvSpPr>
            <a:spLocks noGrp="1"/>
          </p:cNvSpPr>
          <p:nvPr>
            <p:ph type="title"/>
          </p:nvPr>
        </p:nvSpPr>
        <p:spPr/>
        <p:txBody>
          <a:bodyPr/>
          <a:lstStyle/>
          <a:p>
            <a:r>
              <a:rPr lang="tr-TR" dirty="0"/>
              <a:t>PLANLI ÇALIŞMAYI SÜRDÜRMEK</a:t>
            </a:r>
          </a:p>
        </p:txBody>
      </p:sp>
      <p:sp>
        <p:nvSpPr>
          <p:cNvPr id="3" name="İçerik Yer Tutucusu 2">
            <a:extLst>
              <a:ext uri="{FF2B5EF4-FFF2-40B4-BE49-F238E27FC236}">
                <a16:creationId xmlns:a16="http://schemas.microsoft.com/office/drawing/2014/main" id="{FC126988-DBAA-4E66-9571-B7F7612F7CC2}"/>
              </a:ext>
            </a:extLst>
          </p:cNvPr>
          <p:cNvSpPr>
            <a:spLocks noGrp="1"/>
          </p:cNvSpPr>
          <p:nvPr>
            <p:ph sz="quarter" idx="1"/>
          </p:nvPr>
        </p:nvSpPr>
        <p:spPr>
          <a:xfrm>
            <a:off x="258935" y="2669686"/>
            <a:ext cx="7652824" cy="3238744"/>
          </a:xfrm>
        </p:spPr>
        <p:txBody>
          <a:bodyPr/>
          <a:lstStyle/>
          <a:p>
            <a:r>
              <a:rPr lang="tr-TR" dirty="0"/>
              <a:t>Can sıkıntısını kabullenmek ve katlanmak gerekir.</a:t>
            </a:r>
          </a:p>
          <a:p>
            <a:r>
              <a:rPr lang="tr-TR" dirty="0"/>
              <a:t>‘Can sıkıntısı öğrenmenin habercisidir.’ FREUD</a:t>
            </a:r>
          </a:p>
          <a:p>
            <a:r>
              <a:rPr lang="tr-TR" dirty="0"/>
              <a:t>Sabırlı Olmak, Acele Etmemek gerekir. </a:t>
            </a:r>
          </a:p>
          <a:p>
            <a:r>
              <a:rPr lang="tr-TR" dirty="0"/>
              <a:t>‘Doğa acele etmez ve her şeyi başarır.’ LAO TZU</a:t>
            </a:r>
          </a:p>
          <a:p>
            <a:r>
              <a:rPr lang="tr-TR" dirty="0"/>
              <a:t>Zamanı doğru yönetmek gerekir. </a:t>
            </a:r>
          </a:p>
          <a:p>
            <a:r>
              <a:rPr lang="tr-TR" dirty="0"/>
              <a:t>‘Boşa giden zaman en pahalı harcamadır.’ BALZAC</a:t>
            </a:r>
          </a:p>
          <a:p>
            <a:endParaRPr lang="tr-TR" dirty="0"/>
          </a:p>
        </p:txBody>
      </p:sp>
      <p:pic>
        <p:nvPicPr>
          <p:cNvPr id="5122" name="Picture 2" descr="Verimli Ders Çalışma Teknikleri">
            <a:extLst>
              <a:ext uri="{FF2B5EF4-FFF2-40B4-BE49-F238E27FC236}">
                <a16:creationId xmlns:a16="http://schemas.microsoft.com/office/drawing/2014/main" id="{6086AC19-64FA-496E-80B2-B4169447EF8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52745" y="1237957"/>
            <a:ext cx="3680323" cy="401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2514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6AD63F-D681-4350-AC81-C15AB2554D46}"/>
              </a:ext>
            </a:extLst>
          </p:cNvPr>
          <p:cNvSpPr>
            <a:spLocks noGrp="1"/>
          </p:cNvSpPr>
          <p:nvPr>
            <p:ph type="title"/>
          </p:nvPr>
        </p:nvSpPr>
        <p:spPr/>
        <p:txBody>
          <a:bodyPr/>
          <a:lstStyle/>
          <a:p>
            <a:r>
              <a:rPr lang="tr-TR" dirty="0"/>
              <a:t>VERİMLİ ÇALIŞMA YÖNTEMLERİ:</a:t>
            </a:r>
          </a:p>
        </p:txBody>
      </p:sp>
      <p:pic>
        <p:nvPicPr>
          <p:cNvPr id="7" name="Resim 6">
            <a:extLst>
              <a:ext uri="{FF2B5EF4-FFF2-40B4-BE49-F238E27FC236}">
                <a16:creationId xmlns:a16="http://schemas.microsoft.com/office/drawing/2014/main" id="{35BCC62E-CE3E-40BB-97E7-F1C1B5B361CA}"/>
              </a:ext>
            </a:extLst>
          </p:cNvPr>
          <p:cNvPicPr>
            <a:picLocks noChangeAspect="1"/>
          </p:cNvPicPr>
          <p:nvPr/>
        </p:nvPicPr>
        <p:blipFill>
          <a:blip r:embed="rId2"/>
          <a:stretch>
            <a:fillRect/>
          </a:stretch>
        </p:blipFill>
        <p:spPr>
          <a:xfrm>
            <a:off x="923925" y="1690693"/>
            <a:ext cx="9458032" cy="4316217"/>
          </a:xfrm>
          <a:prstGeom prst="rect">
            <a:avLst/>
          </a:prstGeom>
        </p:spPr>
      </p:pic>
    </p:spTree>
    <p:extLst>
      <p:ext uri="{BB962C8B-B14F-4D97-AF65-F5344CB8AC3E}">
        <p14:creationId xmlns:p14="http://schemas.microsoft.com/office/powerpoint/2010/main" val="1276831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31C8FDC-4E75-4DF0-9777-9901E5EEDBB0}"/>
              </a:ext>
            </a:extLst>
          </p:cNvPr>
          <p:cNvSpPr>
            <a:spLocks noGrp="1"/>
          </p:cNvSpPr>
          <p:nvPr>
            <p:ph type="title"/>
          </p:nvPr>
        </p:nvSpPr>
        <p:spPr/>
        <p:txBody>
          <a:bodyPr>
            <a:normAutofit fontScale="90000"/>
          </a:bodyPr>
          <a:lstStyle/>
          <a:p>
            <a:r>
              <a:rPr lang="tr-TR" sz="4000" dirty="0"/>
              <a:t>VERİMLİ ÇALIŞMA YÖNTEMLERİ: KANBAN TEKNİĞİ</a:t>
            </a:r>
          </a:p>
        </p:txBody>
      </p:sp>
      <p:pic>
        <p:nvPicPr>
          <p:cNvPr id="6146" name="Picture 2" descr="Etkili Zaman Yönetiminde Kanban Tekniği - Dilek Gümüş">
            <a:extLst>
              <a:ext uri="{FF2B5EF4-FFF2-40B4-BE49-F238E27FC236}">
                <a16:creationId xmlns:a16="http://schemas.microsoft.com/office/drawing/2014/main" id="{3558B07D-D259-4B68-85C4-228CB96DEC81}"/>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295425" y="1364572"/>
            <a:ext cx="11211951" cy="57958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80756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215</TotalTime>
  <Words>260</Words>
  <Application>Microsoft Office PowerPoint</Application>
  <PresentationFormat>Geniş ekran</PresentationFormat>
  <Paragraphs>43</Paragraphs>
  <Slides>12</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12</vt:i4>
      </vt:variant>
    </vt:vector>
  </HeadingPairs>
  <TitlesOfParts>
    <vt:vector size="21" baseType="lpstr">
      <vt:lpstr>Algerian</vt:lpstr>
      <vt:lpstr>-apple-system</vt:lpstr>
      <vt:lpstr>Bahnschrift SemiBold</vt:lpstr>
      <vt:lpstr>Bahnschrift SemiBold Condensed</vt:lpstr>
      <vt:lpstr>Bahnschrift SemiBold SemiConden</vt:lpstr>
      <vt:lpstr>Franklin Gothic Book</vt:lpstr>
      <vt:lpstr>Perpetua</vt:lpstr>
      <vt:lpstr>Wingdings 2</vt:lpstr>
      <vt:lpstr>Hisse Senedi</vt:lpstr>
      <vt:lpstr>ÖZ DİSİPLİN VE VERİMLİ ÇALIŞMA</vt:lpstr>
      <vt:lpstr>ÖZ DİSİPLİN NE DEMEKTİR?   Öz disiplin kişinin belirlemiş olduğu hedeflere ulaşabilmesi için davranışlarını ve alışkanlıklarını kontrol altında tutması; hedeflerine odaklanması, izlemesi gereken süreçleri takip ederek hedefe ulaşma sürecindeki psikolojik tutumlarıdır. Kişinin hislerini kontrol etme ve zayıf yönlerini aşma yeteneğidir.    Bir öğrencinin öz disiplin sağlayabilmesi ise, doğru ders çalışma alışkanlıklarına sahip olabilmesi ve sürdürebilmesidir.   ‘Alışkanlık bir halata benzer her gün bir lifi örer ve sonunda onu koparamayacak duruma geliriz.’ Heinrich Mann   </vt:lpstr>
      <vt:lpstr>ÖZ DİSİPLİNİN ENGELLERİ NELERDİR?</vt:lpstr>
      <vt:lpstr>PowerPoint Sunusu</vt:lpstr>
      <vt:lpstr>ÖZ DİSİPLİN NASIL OLUŞTURULUR?</vt:lpstr>
      <vt:lpstr> ÖNCE İŞ SONRA EĞLENCE </vt:lpstr>
      <vt:lpstr>PLANLI ÇALIŞMAYI SÜRDÜRMEK</vt:lpstr>
      <vt:lpstr>VERİMLİ ÇALIŞMA YÖNTEMLERİ:</vt:lpstr>
      <vt:lpstr>VERİMLİ ÇALIŞMA YÖNTEMLERİ: KANBAN TEKNİĞİ</vt:lpstr>
      <vt:lpstr>VERİMLİ ÇALIŞMA YÖNTEMLERİ: EISHENHOWER TEKNİĞİ</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ÖZDİSİPLİN VE VERİMLİ ÇALIŞMA</dc:title>
  <dc:creator>Serap</dc:creator>
  <cp:lastModifiedBy>İLKNUR TELLİ</cp:lastModifiedBy>
  <cp:revision>40</cp:revision>
  <dcterms:created xsi:type="dcterms:W3CDTF">2021-01-03T14:45:39Z</dcterms:created>
  <dcterms:modified xsi:type="dcterms:W3CDTF">2022-02-18T12:52:32Z</dcterms:modified>
</cp:coreProperties>
</file>