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83" r:id="rId14"/>
    <p:sldId id="285" r:id="rId15"/>
    <p:sldId id="286" r:id="rId16"/>
    <p:sldId id="287" r:id="rId17"/>
    <p:sldId id="289" r:id="rId18"/>
    <p:sldId id="291" r:id="rId19"/>
    <p:sldId id="292" r:id="rId20"/>
    <p:sldId id="299" r:id="rId21"/>
    <p:sldId id="318" r:id="rId22"/>
    <p:sldId id="319" r:id="rId23"/>
    <p:sldId id="321" r:id="rId24"/>
    <p:sldId id="33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6CB7-FF58-4651-9C24-2A4F7444C5A4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9236-C831-4DFB-B1DC-1406B1D8A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C2ED93-F009-4CCD-B857-E12A75E5F61B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5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621021-9438-4B73-B3F1-DE1240374F3A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4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93B731-1E0A-4A22-89AA-E3419DE8DE5C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3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DB5579-6480-45F5-A14D-D6C38ABDCE6B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1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0651F4-D912-4E74-800E-9330D668AA1D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4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C27708-E4F4-41F4-B7FE-B711CB1AFC91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9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57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05887A-FED9-4E74-83DB-1B860A1BC4A8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0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5EADCB-2C55-41B1-9768-3C08AFBAAFB2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6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4F8309-8798-413E-80BF-3AF9BA565295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27B2C5-6276-45B1-81B5-6DE06A62FFFE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7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19C7FA-C12B-47ED-9E9A-266DBA877DAF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2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CA351F-4A5E-4048-BA5E-4435DF964627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8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53A7-70C4-4E1D-8969-1F95246CD0ED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4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7DA02A-22DA-426A-891B-FB55354B8D15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0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3B673-0AFC-46B8-9F61-2D6A4E538523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1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2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7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1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09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3142-B7F6-4F70-92D1-9F503BAE15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4069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4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5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8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E3FA55-16B3-40A7-9CAA-035A61151186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E52F3F-E9E8-4C89-BB8C-D9DA475DB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04813"/>
            <a:ext cx="6985000" cy="6192837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endParaRPr lang="en-US" altLang="en-US" sz="4800" b="1" dirty="0" smtClean="0"/>
          </a:p>
          <a:p>
            <a:pPr marR="0" eaLnBrk="1" hangingPunct="1">
              <a:buFont typeface="Arial" charset="0"/>
              <a:buNone/>
            </a:pPr>
            <a:r>
              <a:rPr lang="tr-TR" altLang="en-US" sz="4800" b="1" dirty="0" smtClean="0"/>
              <a:t>KARİYER GELİŞİMİ</a:t>
            </a:r>
            <a:r>
              <a:rPr lang="tr-TR" altLang="en-US" sz="2800" b="1" dirty="0" smtClean="0"/>
              <a:t> </a:t>
            </a:r>
          </a:p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endParaRPr lang="tr-TR" alt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609600"/>
            <a:ext cx="6802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Times New Roman" pitchFamily="18" charset="0"/>
                <a:cs typeface="Times New Roman" pitchFamily="18" charset="0"/>
              </a:rPr>
              <a:t>Gelişim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bütünsel, her yönüyle gelişim</a:t>
            </a: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büyüme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bilgi, beceri, deneyim kazanma (öğrenme)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olgunlaşma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uygulama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yeterliliği artırma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mtClean="0">
              <a:latin typeface="Times New Roman" pitchFamily="18" charset="0"/>
            </a:endParaRPr>
          </a:p>
        </p:txBody>
      </p:sp>
      <p:pic>
        <p:nvPicPr>
          <p:cNvPr id="27652" name="Picture 4" descr="C:\Users\Selahiddin\Desktop\untitlew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411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2195513" y="141287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Ebeveyn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5076825" y="1412875"/>
            <a:ext cx="11509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Eş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635375" y="1412875"/>
            <a:ext cx="11509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Evlilik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443663" y="141287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Boş zaman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7812088" y="141287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Öğrenen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708400" y="2492375"/>
            <a:ext cx="15128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Okul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4932363" y="2565400"/>
            <a:ext cx="1584325" cy="1150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Aile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276600" y="3357563"/>
            <a:ext cx="13684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Ev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5219700" y="3500438"/>
            <a:ext cx="1655763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Toplum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4284663" y="3860800"/>
            <a:ext cx="1366837" cy="1009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İş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268538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Çalışan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3708400" y="5445125"/>
            <a:ext cx="11509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Emeklilik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5148263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İşe girme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6516688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Vatandaş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7812088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Boşanma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268538" y="507464"/>
            <a:ext cx="496887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chemeClr val="tx2"/>
                </a:solidFill>
                <a:latin typeface="Arial" charset="0"/>
              </a:rPr>
              <a:t>Kariyer Gelişimi</a:t>
            </a:r>
            <a:r>
              <a:rPr lang="tr-TR" altLang="en-US" sz="18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8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Şöyle ifadeler…..</a:t>
            </a:r>
          </a:p>
        </p:txBody>
      </p:sp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altLang="en-US" smtClean="0"/>
              <a:t>“Meslek seçimi çok önemlidir..”</a:t>
            </a:r>
          </a:p>
          <a:p>
            <a:pPr eaLnBrk="1" hangingPunct="1"/>
            <a:r>
              <a:rPr lang="tr-TR" altLang="en-US" smtClean="0"/>
              <a:t>“Bu karar bütün hayatını etkiler..”</a:t>
            </a:r>
          </a:p>
          <a:p>
            <a:pPr eaLnBrk="1" hangingPunct="1"/>
            <a:r>
              <a:rPr lang="tr-TR" altLang="en-US" smtClean="0"/>
              <a:t>“Yaşamda en önemli iki karar; eş ve iş seçimidir..değiştirmek zordur…geri dönülmez bir karardır..”</a:t>
            </a:r>
          </a:p>
          <a:p>
            <a:pPr eaLnBrk="1" hangingPunct="1"/>
            <a:r>
              <a:rPr lang="tr-TR" altLang="en-US" smtClean="0"/>
              <a:t>“Sana en uygun mesleği bir kez seçersin, yoksa pişman olursun..”</a:t>
            </a:r>
          </a:p>
          <a:p>
            <a:pPr eaLnBrk="1" hangingPunct="1"/>
            <a:r>
              <a:rPr lang="tr-TR" altLang="en-US" smtClean="0"/>
              <a:t>……….</a:t>
            </a:r>
          </a:p>
        </p:txBody>
      </p:sp>
      <p:pic>
        <p:nvPicPr>
          <p:cNvPr id="30724" name="Picture 4" descr="C:\Users\Selahiddi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66265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Dünyamız hızla değişiyor: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					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2590800"/>
            <a:ext cx="3302000" cy="2895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tr-TR" altLang="en-US" sz="2400" dirty="0" smtClean="0"/>
              <a:t>1909’dan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400" dirty="0" smtClean="0"/>
              <a:t>Parsons’ın Mesleki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400" dirty="0" smtClean="0"/>
              <a:t>Yerleştirme Hizmetlerinden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tr-TR" altLang="en-US" sz="2400" dirty="0" smtClean="0"/>
              <a:t>Geleneksel Yaklaşımdan</a:t>
            </a:r>
          </a:p>
          <a:p>
            <a:pPr eaLnBrk="1" hangingPunct="1">
              <a:lnSpc>
                <a:spcPct val="1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dirty="0" smtClean="0"/>
              <a:t>Klasik Meslek Seçimi Kuramlarından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38650" y="2590800"/>
            <a:ext cx="3867150" cy="2738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400" dirty="0" smtClean="0"/>
              <a:t>	</a:t>
            </a:r>
            <a:r>
              <a:rPr lang="en-US" altLang="en-US" dirty="0" err="1" smtClean="0"/>
              <a:t>Günümüzde</a:t>
            </a:r>
            <a:r>
              <a:rPr lang="en-US" altLang="en-US" dirty="0" smtClean="0"/>
              <a:t>….</a:t>
            </a:r>
            <a:r>
              <a:rPr lang="tr-TR" altLang="en-US" sz="2400" dirty="0" smtClean="0"/>
              <a:t/>
            </a:r>
            <a:br>
              <a:rPr lang="tr-TR" altLang="en-US" sz="2400" dirty="0" smtClean="0"/>
            </a:br>
            <a:endParaRPr lang="tr-TR" altLang="en-US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altLang="en-US" sz="2400" dirty="0" smtClean="0"/>
              <a:t>	Yaşamboyu Kariyer Danışmanlığı Hizmetlerine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altLang="en-US" sz="2400" dirty="0" smtClean="0"/>
              <a:t>	Yeni Yaklaşımlara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altLang="en-US" sz="2400" dirty="0" smtClean="0"/>
              <a:t>	Post-modern Kariyer Gelişimi Kuramlarına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9750" y="5373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Paradigmalar Değişiyor!</a:t>
            </a:r>
            <a:r>
              <a:rPr lang="tr-TR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2620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tr-TR" altLang="en-US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b="1" smtClean="0"/>
              <a:t>21. yüzyılda İş Dünyasında Neler Oluyor?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z="2800" b="1" smtClean="0"/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Yeni teknolojiler ve icatlar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Ekonomik krizlerin yarattığı KAOS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Küreselleşme ve global ekonomi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Yeryüzü kaynaklarının tükeniyor olması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Çalkalanma: İş piyasasındaki hızlı devinim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Yeni mega-mağazalar/alışveriş merkezleri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Meslekler değişmekte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Yeni iş/meslek alanları doğmakta</a:t>
            </a:r>
          </a:p>
          <a:p>
            <a:pPr eaLnBrk="1" hangingPunct="1"/>
            <a:endParaRPr lang="tr-TR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128850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tr-TR" altLang="en-US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b="1" smtClean="0"/>
              <a:t>21. yüzyılda İş Dünyasında Neler Oluyor? (devam)</a:t>
            </a:r>
          </a:p>
          <a:p>
            <a:pPr eaLnBrk="1" hangingPunct="1"/>
            <a:endParaRPr lang="tr-TR" altLang="en-US" sz="2400" b="1" smtClean="0"/>
          </a:p>
          <a:p>
            <a:pPr eaLnBrk="1" hangingPunct="1"/>
            <a:endParaRPr lang="tr-TR" altLang="en-US" sz="2000" b="1" smtClean="0"/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Meslekler arası geçiş artmakta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Eski görev ve işlerde yeni yol ve yöntemler ortaya çıkmakta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Çalışanlarda aranan nitelikler değişmekte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Çalışanların ve şirketlerin sirkülasyonu artmakta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Çalışanların eğitim düzeyi yükselmekte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İşlerin projelendirilmesi, farklı ekiplerle çalışma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Mesleki yönlendirme yaklaşımı değişmekte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Bireylerin meslek seçme-sürdürme anlayışları değişmekte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tr-TR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394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200" dirty="0" smtClean="0">
                <a:latin typeface="Arial" charset="0"/>
              </a:rPr>
              <a:t>Tablo 1.2</a:t>
            </a:r>
            <a:br>
              <a:rPr lang="tr-TR" sz="1200" dirty="0" smtClean="0">
                <a:latin typeface="Arial" charset="0"/>
              </a:rPr>
            </a:br>
            <a:r>
              <a:rPr lang="tr-TR" sz="1200" dirty="0" smtClean="0">
                <a:latin typeface="Arial" charset="0"/>
              </a:rPr>
              <a:t>                                               İş/Meslek Yapısı ve Meslek Sahibi Olma Anlayışındaki Değişimler </a:t>
            </a:r>
          </a:p>
        </p:txBody>
      </p:sp>
      <p:pic>
        <p:nvPicPr>
          <p:cNvPr id="39938" name="3 İçerik Yer Tutucusu" descr="1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04813"/>
            <a:ext cx="5786437" cy="5667375"/>
          </a:xfrm>
        </p:spPr>
      </p:pic>
    </p:spTree>
    <p:extLst>
      <p:ext uri="{BB962C8B-B14F-4D97-AF65-F5344CB8AC3E}">
        <p14:creationId xmlns:p14="http://schemas.microsoft.com/office/powerpoint/2010/main" val="37478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xfrm>
            <a:off x="571500" y="557212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200" smtClean="0">
                <a:latin typeface="Arial" charset="0"/>
              </a:rPr>
              <a:t>Tablo 1.3</a:t>
            </a:r>
            <a:br>
              <a:rPr lang="tr-TR" sz="1200" smtClean="0">
                <a:latin typeface="Arial" charset="0"/>
              </a:rPr>
            </a:br>
            <a:r>
              <a:rPr lang="tr-TR" sz="1200" smtClean="0">
                <a:latin typeface="Arial" charset="0"/>
              </a:rPr>
              <a:t>Mesleki Rehberlik ve Kariyer Danışmanlığı Hizmetleri Anlayışındaki Değişme</a:t>
            </a:r>
          </a:p>
        </p:txBody>
      </p:sp>
      <p:pic>
        <p:nvPicPr>
          <p:cNvPr id="41987" name="3 Resim" descr="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6000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Kariyer Planlama</a:t>
            </a:r>
          </a:p>
        </p:txBody>
      </p:sp>
      <p:sp>
        <p:nvSpPr>
          <p:cNvPr id="440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Kariyer planlama, </a:t>
            </a:r>
            <a:r>
              <a:rPr lang="tr-TR" altLang="en-US" i="1" dirty="0" smtClean="0">
                <a:solidFill>
                  <a:srgbClr val="FF0000"/>
                </a:solidFill>
              </a:rPr>
              <a:t>bireysel kariyer amaçlarının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smtClean="0"/>
              <a:t>ve bu amaçları başarmada </a:t>
            </a:r>
            <a:r>
              <a:rPr lang="tr-TR" altLang="en-US" i="1" dirty="0" smtClean="0">
                <a:solidFill>
                  <a:srgbClr val="FF0000"/>
                </a:solidFill>
              </a:rPr>
              <a:t>gerekli koşulların belirlenmesi </a:t>
            </a:r>
            <a:r>
              <a:rPr lang="tr-TR" altLang="en-US" dirty="0" smtClean="0"/>
              <a:t>sürecidir.</a:t>
            </a:r>
          </a:p>
          <a:p>
            <a:pPr eaLnBrk="1" hangingPunct="1">
              <a:buFont typeface="Wingdings 3" pitchFamily="18" charset="2"/>
              <a:buNone/>
            </a:pPr>
            <a:endParaRPr lang="tr-TR" altLang="en-US" dirty="0" smtClean="0"/>
          </a:p>
          <a:p>
            <a:pPr eaLnBrk="1" hangingPunct="1"/>
            <a:r>
              <a:rPr lang="tr-TR" altLang="en-US" dirty="0" smtClean="0"/>
              <a:t>Kariyer planlama, bireyin bilgi, beceri ve yeteneklerinin geliştirilmesi ve motivasyonunun arttırılarak, kariyerinde ilerlemesinin planlanmasıdır.</a:t>
            </a:r>
          </a:p>
        </p:txBody>
      </p:sp>
    </p:spTree>
    <p:extLst>
      <p:ext uri="{BB962C8B-B14F-4D97-AF65-F5344CB8AC3E}">
        <p14:creationId xmlns:p14="http://schemas.microsoft.com/office/powerpoint/2010/main" val="3554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Kariyer Planlama Aşamaları</a:t>
            </a: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1428750" y="1600200"/>
            <a:ext cx="7258050" cy="43434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tr-TR" altLang="en-US" dirty="0" smtClean="0"/>
              <a:t>Kendini değerlendirme</a:t>
            </a:r>
          </a:p>
          <a:p>
            <a:pPr eaLnBrk="1" hangingPunct="1"/>
            <a:r>
              <a:rPr lang="tr-TR" altLang="en-US" dirty="0" smtClean="0"/>
              <a:t>Fırsatları tanımlama</a:t>
            </a:r>
          </a:p>
          <a:p>
            <a:pPr eaLnBrk="1" hangingPunct="1"/>
            <a:r>
              <a:rPr lang="tr-TR" altLang="en-US" dirty="0" smtClean="0"/>
              <a:t>Hedefleri belirleme</a:t>
            </a:r>
          </a:p>
          <a:p>
            <a:pPr eaLnBrk="1" hangingPunct="1"/>
            <a:r>
              <a:rPr lang="tr-TR" altLang="en-US" dirty="0" smtClean="0"/>
              <a:t>Planları hazırlama</a:t>
            </a:r>
          </a:p>
        </p:txBody>
      </p:sp>
    </p:spTree>
    <p:extLst>
      <p:ext uri="{BB962C8B-B14F-4D97-AF65-F5344CB8AC3E}">
        <p14:creationId xmlns:p14="http://schemas.microsoft.com/office/powerpoint/2010/main" val="32666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z="4800" smtClean="0"/>
              <a:t>Birey-meslek ilişkisi ne zaman başlar?</a:t>
            </a:r>
          </a:p>
        </p:txBody>
      </p:sp>
    </p:spTree>
    <p:extLst>
      <p:ext uri="{BB962C8B-B14F-4D97-AF65-F5344CB8AC3E}">
        <p14:creationId xmlns:p14="http://schemas.microsoft.com/office/powerpoint/2010/main" val="1584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93725" y="727075"/>
            <a:ext cx="2105025" cy="822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Hisseden Beyin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        E Q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0325" y="1641475"/>
            <a:ext cx="1900238" cy="4108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Müzik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Hayal Gücü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Algısal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Sezgisel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Ritim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Spontan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Duygusal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Sentez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Yaratıcı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Artistik Bilgi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  İşleyen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072313" y="685800"/>
            <a:ext cx="2071687" cy="822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Düşünen Beyin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          I Q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7451725" y="1565275"/>
            <a:ext cx="1584325" cy="4473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Sözel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Sayısal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Mantıksal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Konuşma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Yazma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Listeleme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Rasyonel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Analiz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Ardışıklık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Mantıksal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  Bilgiyi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  İşleme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059113" y="1962150"/>
            <a:ext cx="815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>
                <a:solidFill>
                  <a:srgbClr val="000000"/>
                </a:solidFill>
                <a:latin typeface="Times New Roman" pitchFamily="18" charset="0"/>
              </a:rPr>
              <a:t>Sağ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6300788" y="1989138"/>
            <a:ext cx="735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>
                <a:solidFill>
                  <a:srgbClr val="000000"/>
                </a:solidFill>
                <a:latin typeface="Times New Roman" pitchFamily="18" charset="0"/>
              </a:rPr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30494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 autoUpdateAnimBg="0"/>
      <p:bldP spid="157702" grpId="0" animBg="1" autoUpdateAnimBg="0"/>
      <p:bldP spid="157703" grpId="0" autoUpdateAnimBg="0"/>
      <p:bldP spid="15770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en-US" b="1" smtClean="0"/>
              <a:t>Kariyer Soy Ağacı</a:t>
            </a:r>
            <a:endParaRPr lang="en-US" altLang="en-US" b="1" smtClean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71684" name="Object 2"/>
          <p:cNvGraphicFramePr>
            <a:graphicFrameLocks noChangeAspect="1"/>
          </p:cNvGraphicFramePr>
          <p:nvPr/>
        </p:nvGraphicFramePr>
        <p:xfrm>
          <a:off x="1857375" y="1000125"/>
          <a:ext cx="5638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 Eşlem Resmi" r:id="rId3" imgW="2895238" imgH="2914286" progId="PBrush">
                  <p:embed/>
                </p:oleObj>
              </mc:Choice>
              <mc:Fallback>
                <p:oleObj name="Bit Eşlem Resmi" r:id="rId3" imgW="2895238" imgH="2914286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000125"/>
                        <a:ext cx="56388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55875" y="1196975"/>
            <a:ext cx="1100138" cy="836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Babanın büyük anne ve babalarının</a:t>
            </a: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her </a:t>
            </a: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birinin iş/eğitimleri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905000" y="2514600"/>
            <a:ext cx="1014413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Babanın ebeveynlerinin  her birinin iş/eğitimleri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6156325" y="1268413"/>
            <a:ext cx="1028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Annenin büyük anne ve babalarının her birin iş/eğitimleri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6553200" y="2590800"/>
            <a:ext cx="99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Annenin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ebeveynlerinin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her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birinin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iş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eğitimleri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2209800" y="3962400"/>
            <a:ext cx="973138" cy="60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Babanın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adı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iş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eğiti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6248400" y="4038600"/>
            <a:ext cx="935038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Annenin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adı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iş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eğitimi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3786188" y="5357813"/>
            <a:ext cx="936625" cy="57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Çocuğun ismi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Sınıfı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İlgileri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114800" y="6248400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200" b="1">
                <a:latin typeface="Comic Sans MS" pitchFamily="66" charset="0"/>
              </a:rPr>
              <a:t>Kariyer Soy Ağacı</a:t>
            </a:r>
            <a:endParaRPr lang="en-US" altLang="en-US" sz="1200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 noChangeAspect="1"/>
          </p:cNvGrpSpPr>
          <p:nvPr/>
        </p:nvGrpSpPr>
        <p:grpSpPr bwMode="auto">
          <a:xfrm>
            <a:off x="1600200" y="762000"/>
            <a:ext cx="6553200" cy="5715000"/>
            <a:chOff x="2205" y="1605"/>
            <a:chExt cx="7200" cy="8640"/>
          </a:xfrm>
        </p:grpSpPr>
        <p:sp>
          <p:nvSpPr>
            <p:cNvPr id="72707" name="AutoShape 3"/>
            <p:cNvSpPr>
              <a:spLocks noChangeAspect="1" noChangeArrowheads="1"/>
            </p:cNvSpPr>
            <p:nvPr/>
          </p:nvSpPr>
          <p:spPr bwMode="auto">
            <a:xfrm>
              <a:off x="2205" y="1605"/>
              <a:ext cx="7200" cy="8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2349" y="1893"/>
              <a:ext cx="1296" cy="1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Büyükbaba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Marangoz</a:t>
              </a:r>
            </a:p>
          </p:txBody>
        </p:sp>
        <p:sp>
          <p:nvSpPr>
            <p:cNvPr id="72709" name="Oval 5"/>
            <p:cNvSpPr>
              <a:spLocks noChangeArrowheads="1"/>
            </p:cNvSpPr>
            <p:nvPr/>
          </p:nvSpPr>
          <p:spPr bwMode="auto">
            <a:xfrm>
              <a:off x="4077" y="1893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Büyükanne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Ev hanımı</a:t>
              </a:r>
            </a:p>
          </p:txBody>
        </p:sp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6237" y="1893"/>
              <a:ext cx="129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Büyükbaba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Manav Sahibi</a:t>
              </a:r>
            </a:p>
          </p:txBody>
        </p:sp>
        <p:sp>
          <p:nvSpPr>
            <p:cNvPr id="72711" name="Oval 7"/>
            <p:cNvSpPr>
              <a:spLocks noChangeArrowheads="1"/>
            </p:cNvSpPr>
            <p:nvPr/>
          </p:nvSpPr>
          <p:spPr bwMode="auto">
            <a:xfrm>
              <a:off x="8109" y="1893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Büyükanne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Hemşire</a:t>
              </a:r>
            </a:p>
          </p:txBody>
        </p:sp>
        <p:cxnSp>
          <p:nvCxnSpPr>
            <p:cNvPr id="72712" name="AutoShape 8"/>
            <p:cNvCxnSpPr>
              <a:cxnSpLocks noChangeShapeType="1"/>
            </p:cNvCxnSpPr>
            <p:nvPr/>
          </p:nvCxnSpPr>
          <p:spPr bwMode="auto">
            <a:xfrm rot="5400000">
              <a:off x="5734" y="4268"/>
              <a:ext cx="216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3" name="AutoShape 9"/>
            <p:cNvCxnSpPr>
              <a:cxnSpLocks noChangeShapeType="1"/>
            </p:cNvCxnSpPr>
            <p:nvPr/>
          </p:nvCxnSpPr>
          <p:spPr bwMode="auto">
            <a:xfrm rot="5400000">
              <a:off x="8145" y="3729"/>
              <a:ext cx="1152" cy="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AutoShape 10"/>
            <p:cNvCxnSpPr>
              <a:cxnSpLocks noChangeShapeType="1"/>
            </p:cNvCxnSpPr>
            <p:nvPr/>
          </p:nvCxnSpPr>
          <p:spPr bwMode="auto">
            <a:xfrm>
              <a:off x="6813" y="3765"/>
              <a:ext cx="18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15" name="Oval 11"/>
            <p:cNvSpPr>
              <a:spLocks noChangeArrowheads="1"/>
            </p:cNvSpPr>
            <p:nvPr/>
          </p:nvSpPr>
          <p:spPr bwMode="auto">
            <a:xfrm>
              <a:off x="6237" y="5349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Pelin 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Öğretmen</a:t>
              </a:r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8109" y="4341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Aylin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Hemşire</a:t>
              </a:r>
            </a:p>
          </p:txBody>
        </p:sp>
        <p:cxnSp>
          <p:nvCxnSpPr>
            <p:cNvPr id="72717" name="AutoShape 13"/>
            <p:cNvCxnSpPr>
              <a:cxnSpLocks noChangeShapeType="1"/>
            </p:cNvCxnSpPr>
            <p:nvPr/>
          </p:nvCxnSpPr>
          <p:spPr bwMode="auto">
            <a:xfrm rot="5400000">
              <a:off x="2278" y="3836"/>
              <a:ext cx="1296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18" name="Oval 14"/>
            <p:cNvSpPr>
              <a:spLocks noChangeArrowheads="1"/>
            </p:cNvSpPr>
            <p:nvPr/>
          </p:nvSpPr>
          <p:spPr bwMode="auto">
            <a:xfrm>
              <a:off x="2205" y="4485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Ayşe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Ev Hanımı</a:t>
              </a:r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4077" y="5349"/>
              <a:ext cx="129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Hüseyin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Antikacı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cxnSp>
          <p:nvCxnSpPr>
            <p:cNvPr id="72720" name="AutoShape 16"/>
            <p:cNvCxnSpPr>
              <a:cxnSpLocks noChangeShapeType="1"/>
            </p:cNvCxnSpPr>
            <p:nvPr/>
          </p:nvCxnSpPr>
          <p:spPr bwMode="auto">
            <a:xfrm rot="5400000">
              <a:off x="3718" y="4268"/>
              <a:ext cx="216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1" name="AutoShape 17"/>
            <p:cNvCxnSpPr>
              <a:cxnSpLocks noChangeShapeType="1"/>
            </p:cNvCxnSpPr>
            <p:nvPr/>
          </p:nvCxnSpPr>
          <p:spPr bwMode="auto">
            <a:xfrm>
              <a:off x="2925" y="3765"/>
              <a:ext cx="18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2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3969" y="7041"/>
              <a:ext cx="1008" cy="216"/>
            </a:xfrm>
            <a:prstGeom prst="bentConnector3">
              <a:avLst>
                <a:gd name="adj1" fmla="val 58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3" name="AutoShape 19"/>
            <p:cNvCxnSpPr>
              <a:cxnSpLocks noChangeShapeType="1"/>
            </p:cNvCxnSpPr>
            <p:nvPr/>
          </p:nvCxnSpPr>
          <p:spPr bwMode="auto">
            <a:xfrm rot="5400000">
              <a:off x="6417" y="7041"/>
              <a:ext cx="1008" cy="216"/>
            </a:xfrm>
            <a:prstGeom prst="bentConnector3">
              <a:avLst>
                <a:gd name="adj1" fmla="val 5817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4" name="AutoShape 20"/>
            <p:cNvCxnSpPr>
              <a:cxnSpLocks noChangeShapeType="1"/>
            </p:cNvCxnSpPr>
            <p:nvPr/>
          </p:nvCxnSpPr>
          <p:spPr bwMode="auto">
            <a:xfrm rot="5400000">
              <a:off x="5014" y="7868"/>
              <a:ext cx="1296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25" name="Oval 21"/>
            <p:cNvSpPr>
              <a:spLocks noChangeArrowheads="1"/>
            </p:cNvSpPr>
            <p:nvPr/>
          </p:nvSpPr>
          <p:spPr bwMode="auto">
            <a:xfrm>
              <a:off x="6237" y="7653"/>
              <a:ext cx="1296" cy="12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Gül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Ortaokul öğrencisi</a:t>
              </a:r>
            </a:p>
          </p:txBody>
        </p: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3789" y="7653"/>
              <a:ext cx="115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Ahmet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İnşaat işçisi</a:t>
              </a:r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auto">
            <a:xfrm>
              <a:off x="4941" y="8517"/>
              <a:ext cx="1440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Aslı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Üniversite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Öğrencisi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Hemşirelik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72728" name="Line 24"/>
            <p:cNvSpPr>
              <a:spLocks noChangeShapeType="1"/>
            </p:cNvSpPr>
            <p:nvPr/>
          </p:nvSpPr>
          <p:spPr bwMode="auto">
            <a:xfrm>
              <a:off x="4365" y="7221"/>
              <a:ext cx="2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63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Değerlerimiz ve Biz</a:t>
            </a:r>
            <a:endParaRPr lang="tr-TR" dirty="0"/>
          </a:p>
        </p:txBody>
      </p:sp>
      <p:sp>
        <p:nvSpPr>
          <p:cNvPr id="74754" name="2 İçerik Yer Tutucusu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r-TR" altLang="en-US" sz="1600" dirty="0" smtClean="0"/>
              <a:t>En önemli 10 değerinizi seçiniz;</a:t>
            </a:r>
          </a:p>
          <a:p>
            <a:pPr eaLnBrk="1" hangingPunct="1"/>
            <a:r>
              <a:rPr lang="tr-TR" altLang="en-US" sz="1600" dirty="0" smtClean="0"/>
              <a:t>      Yeteneği kullanma</a:t>
            </a:r>
          </a:p>
          <a:p>
            <a:pPr eaLnBrk="1" hangingPunct="1"/>
            <a:r>
              <a:rPr lang="tr-TR" altLang="en-US" sz="1600" dirty="0" smtClean="0"/>
              <a:t>      Başarı</a:t>
            </a:r>
          </a:p>
          <a:p>
            <a:pPr eaLnBrk="1" hangingPunct="1"/>
            <a:r>
              <a:rPr lang="tr-TR" altLang="en-US" sz="1600" dirty="0" smtClean="0"/>
              <a:t>      İlerleme /yükselme</a:t>
            </a:r>
          </a:p>
          <a:p>
            <a:pPr eaLnBrk="1" hangingPunct="1"/>
            <a:r>
              <a:rPr lang="tr-TR" altLang="en-US" sz="1600" dirty="0" smtClean="0"/>
              <a:t>      Estetik</a:t>
            </a:r>
          </a:p>
          <a:p>
            <a:pPr eaLnBrk="1" hangingPunct="1"/>
            <a:r>
              <a:rPr lang="tr-TR" altLang="en-US" sz="1600" dirty="0" smtClean="0"/>
              <a:t>      Özgecilik/başkalarına yardım</a:t>
            </a:r>
          </a:p>
          <a:p>
            <a:pPr eaLnBrk="1" hangingPunct="1"/>
            <a:r>
              <a:rPr lang="tr-TR" altLang="en-US" sz="1600" dirty="0" smtClean="0"/>
              <a:t>      Otoriteyi kullanma  /yetki sahibi olma </a:t>
            </a:r>
          </a:p>
          <a:p>
            <a:pPr eaLnBrk="1" hangingPunct="1"/>
            <a:r>
              <a:rPr lang="tr-TR" altLang="en-US" sz="1600" dirty="0" smtClean="0"/>
              <a:t>      Özerklik /bağımsız  karar verme</a:t>
            </a:r>
          </a:p>
          <a:p>
            <a:pPr eaLnBrk="1" hangingPunct="1"/>
            <a:r>
              <a:rPr lang="tr-TR" altLang="en-US" sz="1600" dirty="0" smtClean="0"/>
              <a:t>      Ekonomik güvence/istikrarlı olması</a:t>
            </a:r>
          </a:p>
          <a:p>
            <a:pPr eaLnBrk="1" hangingPunct="1"/>
            <a:r>
              <a:rPr lang="tr-TR" altLang="en-US" sz="1600" dirty="0" smtClean="0"/>
              <a:t>      Yaratıcılık </a:t>
            </a:r>
          </a:p>
          <a:p>
            <a:pPr eaLnBrk="1" hangingPunct="1"/>
            <a:r>
              <a:rPr lang="tr-TR" altLang="en-US" sz="1600" dirty="0" smtClean="0"/>
              <a:t>      Ekonomik getirisi yüksek olması</a:t>
            </a:r>
          </a:p>
          <a:p>
            <a:pPr eaLnBrk="1" hangingPunct="1"/>
            <a:r>
              <a:rPr lang="tr-TR" altLang="en-US" sz="1600" dirty="0" smtClean="0"/>
              <a:t>      Düzenli yaşam biçimi sağlaması</a:t>
            </a:r>
          </a:p>
          <a:p>
            <a:pPr eaLnBrk="1" hangingPunct="1"/>
            <a:r>
              <a:rPr lang="tr-TR" altLang="en-US" sz="1600" dirty="0" smtClean="0"/>
              <a:t>      Kişisel  gelişimi destekleyici  </a:t>
            </a:r>
          </a:p>
          <a:p>
            <a:pPr eaLnBrk="1" hangingPunct="1"/>
            <a:r>
              <a:rPr lang="tr-TR" altLang="en-US" sz="1600" dirty="0" smtClean="0"/>
              <a:t>      Fiziksel aktivite /hareketlilik</a:t>
            </a:r>
          </a:p>
          <a:p>
            <a:pPr eaLnBrk="1" hangingPunct="1"/>
            <a:r>
              <a:rPr lang="tr-TR" altLang="en-US" sz="1600" dirty="0" smtClean="0"/>
              <a:t>      Prestij /statü/tanınma</a:t>
            </a:r>
          </a:p>
          <a:p>
            <a:pPr eaLnBrk="1" hangingPunct="1"/>
            <a:r>
              <a:rPr lang="tr-TR" altLang="en-US" sz="1600" dirty="0" smtClean="0"/>
              <a:t>      Risk /macera/heyecan</a:t>
            </a:r>
          </a:p>
          <a:p>
            <a:pPr eaLnBrk="1" hangingPunct="1"/>
            <a:r>
              <a:rPr lang="tr-TR" altLang="en-US" sz="1600" dirty="0" smtClean="0"/>
              <a:t>              Sosyal etkileşim /sosyal ilişkiler</a:t>
            </a:r>
          </a:p>
          <a:p>
            <a:pPr eaLnBrk="1" hangingPunct="1"/>
            <a:r>
              <a:rPr lang="tr-TR" altLang="en-US" sz="1600" dirty="0" smtClean="0"/>
              <a:t>                         Değişiklik /monotonluktan uzak</a:t>
            </a:r>
          </a:p>
          <a:p>
            <a:pPr eaLnBrk="1" hangingPunct="1"/>
            <a:r>
              <a:rPr lang="tr-TR" altLang="en-US" sz="1600" dirty="0" smtClean="0"/>
              <a:t>                                            Çalışma koşulları ( sağlıklı ve rahat)</a:t>
            </a:r>
          </a:p>
          <a:p>
            <a:pPr eaLnBrk="1" hangingPunct="1">
              <a:buFont typeface="Wingdings 3" pitchFamily="18" charset="2"/>
              <a:buNone/>
            </a:pPr>
            <a:endParaRPr lang="tr-TR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0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785795"/>
            <a:ext cx="6798734" cy="92869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Kariyer</a:t>
            </a:r>
            <a:r>
              <a:rPr lang="en-US" sz="3600" dirty="0" smtClean="0"/>
              <a:t> </a:t>
            </a:r>
            <a:r>
              <a:rPr lang="en-US" sz="3600" dirty="0" err="1" smtClean="0"/>
              <a:t>Yelkenlisi</a:t>
            </a:r>
            <a:r>
              <a:rPr lang="en-US" sz="3600" dirty="0" smtClean="0"/>
              <a:t> </a:t>
            </a:r>
            <a:r>
              <a:rPr lang="en-US" sz="3600" dirty="0" err="1" smtClean="0"/>
              <a:t>Modeli</a:t>
            </a:r>
            <a:r>
              <a:rPr lang="en-US" sz="3600" dirty="0" smtClean="0"/>
              <a:t>; </a:t>
            </a:r>
            <a:endParaRPr lang="en-US" sz="3600" dirty="0"/>
          </a:p>
        </p:txBody>
      </p:sp>
      <p:pic>
        <p:nvPicPr>
          <p:cNvPr id="2050" name="Picture 2" descr="http://muhaz.org/giris-giris-is-yasam-ile-ilgili-degisen-gorusler-ve-yeni-kariy/img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785926"/>
            <a:ext cx="4857784" cy="44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1.gstatic.com/images?q=tbn:ANd9GcQPzMQFjMTgj9pVrJSRMIENnCt2joXGYWiyb-vvma-8jda2rQ9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691356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9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Bir bebeğin kariyer gelişimini neler etkiler?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Cinsiyet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Genetik donanım (fiziksel, zihinsel özellikler)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Aile çevresi ve koşulları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Ailenin beklenti ve değerleri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Eğitim çevresi ve koşulları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Toplumsal koşullar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Bireysel özellikleri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Şans, tesadüf...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Mesleki rehberlik hizmetleri</a:t>
            </a:r>
          </a:p>
          <a:p>
            <a:pPr eaLnBrk="1" hangingPunct="1">
              <a:lnSpc>
                <a:spcPct val="90000"/>
              </a:lnSpc>
            </a:pPr>
            <a:endParaRPr lang="tr-TR" altLang="en-US" sz="28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345488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Kariyer gelişimi bir süreçtir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Döllenme ile başlar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Belli aşamalardan geçerek yaşam boyu sürer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Psikolojik Danışmanların sorumluluğu;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her dönemde mesleki rehberlik hizmetlerini</a:t>
            </a:r>
            <a:r>
              <a:rPr lang="tr-TR" altLang="en-US" sz="2800" dirty="0" smtClean="0">
                <a:latin typeface="Times New Roman" pitchFamily="18" charset="0"/>
              </a:rPr>
              <a:t> </a:t>
            </a: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sağlayarak</a:t>
            </a:r>
            <a:r>
              <a:rPr lang="tr-TR" altLang="en-US" sz="2800" dirty="0" smtClean="0">
                <a:latin typeface="Times New Roman" pitchFamily="18" charset="0"/>
              </a:rPr>
              <a:t> </a:t>
            </a: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kariyer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gelişimini desteklemektedir.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tr-T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72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93037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“Yaşamboyu Kariyer Gelişimi” Ne Demektir?</a:t>
            </a:r>
          </a:p>
        </p:txBody>
      </p:sp>
      <p:pic>
        <p:nvPicPr>
          <p:cNvPr id="29699" name="Picture 3" descr="C:\Users\Selahiddin\Desktop\aging.jpg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3348038" y="3716338"/>
            <a:ext cx="4876800" cy="2535237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16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609600"/>
            <a:ext cx="87630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Yaşamboyu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38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Mesleki gelişim bir süreçtir; doğumdan ölüme dek sürer. 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Freud;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“Sağlıklı insan, sevebilen ve çalışabilen kişidir”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“İş, bireyin gerçekle bağlantısıdır”</a:t>
            </a:r>
            <a:endParaRPr lang="tr-TR" altLang="en-US" sz="2800" dirty="0" smtClean="0">
              <a:latin typeface="Times New Roman" pitchFamily="18" charset="0"/>
            </a:endParaRPr>
          </a:p>
        </p:txBody>
      </p:sp>
      <p:pic>
        <p:nvPicPr>
          <p:cNvPr id="24580" name="Picture 4" descr="C:\Users\Selahiddin\Desktop\lifes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284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tr-TR" smtClean="0"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altLang="en-US" sz="2800" b="1" smtClean="0">
                <a:latin typeface="Times New Roman" pitchFamily="18" charset="0"/>
              </a:rPr>
              <a:t>Kariyer:</a:t>
            </a:r>
            <a:r>
              <a:rPr lang="tr-TR" altLang="en-US" sz="2800" smtClean="0">
                <a:latin typeface="Times New Roman" pitchFamily="18" charset="0"/>
              </a:rPr>
              <a:t> Bir kişinin yaşamı boyunca yaptığı işler, </a:t>
            </a:r>
          </a:p>
          <a:p>
            <a:r>
              <a:rPr lang="tr-TR" altLang="en-US" sz="2800" smtClean="0">
                <a:latin typeface="Times New Roman" pitchFamily="18" charset="0"/>
              </a:rPr>
              <a:t>Yaşamını oluşturan olaylar dizisi,</a:t>
            </a:r>
          </a:p>
          <a:p>
            <a:r>
              <a:rPr lang="tr-TR" altLang="en-US" sz="2800" smtClean="0">
                <a:latin typeface="Times New Roman" pitchFamily="18" charset="0"/>
              </a:rPr>
              <a:t>Yaşam rollerinin örüntüsüdür. </a:t>
            </a:r>
          </a:p>
          <a:p>
            <a:r>
              <a:rPr lang="tr-TR" altLang="en-US" sz="2800" smtClean="0">
                <a:latin typeface="Times New Roman" pitchFamily="18" charset="0"/>
              </a:rPr>
              <a:t>Meslek de bu yaşam rollerinin bir kısmını oluşturmaktadır. </a:t>
            </a:r>
          </a:p>
          <a:p>
            <a:r>
              <a:rPr lang="tr-TR" altLang="en-US" sz="2800" smtClean="0">
                <a:latin typeface="Times New Roman" pitchFamily="18" charset="0"/>
              </a:rPr>
              <a:t>Kariyer, meslek rollerinde ilerleme, duraklama ve gerilimleride içerir. </a:t>
            </a:r>
          </a:p>
          <a:p>
            <a:r>
              <a:rPr lang="tr-TR" altLang="en-US" sz="2800" smtClean="0">
                <a:latin typeface="Times New Roman" pitchFamily="18" charset="0"/>
              </a:rPr>
              <a:t>Kariyer yaşam boyu devam eden bir süreçtir. </a:t>
            </a:r>
          </a:p>
          <a:p>
            <a:endParaRPr lang="tr-TR" altLang="en-US" sz="28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19975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Kariyer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en-US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Yaşamboyu;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Üstlenilen roller 	</a:t>
            </a:r>
            <a:r>
              <a:rPr lang="tr-TR" altLang="en-US" sz="2000" smtClean="0">
                <a:latin typeface="Times New Roman" pitchFamily="18" charset="0"/>
              </a:rPr>
              <a:t>	</a:t>
            </a: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→ 	Çocuk, genç, yetişkin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Öğrenci, çalışan, işçi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Arkadaş, anababa ... vb.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Yaşanılan mekanlar 	→	ev, okul, çevre, işyeri ... vb.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Yaşanan olaylar	</a:t>
            </a:r>
            <a:r>
              <a:rPr lang="tr-TR" altLang="en-US" sz="2000" smtClean="0">
                <a:latin typeface="Times New Roman" pitchFamily="18" charset="0"/>
              </a:rPr>
              <a:t>	</a:t>
            </a: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→	okula başlama, taşınma,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İşe girme, yer değiştirme,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Evlenme, yükselme,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Boşanma, iş değiştirme, işsiz kalma,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Emeklilik ... vb.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en-US" sz="2000" smtClean="0">
              <a:latin typeface="Times New Roman" pitchFamily="18" charset="0"/>
            </a:endParaRPr>
          </a:p>
        </p:txBody>
      </p:sp>
      <p:pic>
        <p:nvPicPr>
          <p:cNvPr id="26628" name="Picture 4" descr="C:\Users\Selahiddin\Desktop\career\meslek dsanışmanlığı\interviewgraph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5050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2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274</TotalTime>
  <Words>573</Words>
  <Application>Microsoft Office PowerPoint</Application>
  <PresentationFormat>Ekran Gösterisi (4:3)</PresentationFormat>
  <Paragraphs>251</Paragraphs>
  <Slides>24</Slides>
  <Notes>15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Arial</vt:lpstr>
      <vt:lpstr>Calibri</vt:lpstr>
      <vt:lpstr>Comic Sans MS</vt:lpstr>
      <vt:lpstr>Garamond</vt:lpstr>
      <vt:lpstr>Lucida Sans Unicode</vt:lpstr>
      <vt:lpstr>Times New Roman</vt:lpstr>
      <vt:lpstr>Wingdings</vt:lpstr>
      <vt:lpstr>Wingdings 3</vt:lpstr>
      <vt:lpstr>Organic</vt:lpstr>
      <vt:lpstr>Bit Eşlem Resmi</vt:lpstr>
      <vt:lpstr>PowerPoint Sunusu</vt:lpstr>
      <vt:lpstr>PowerPoint Sunusu</vt:lpstr>
      <vt:lpstr>PowerPoint Sunusu</vt:lpstr>
      <vt:lpstr>Bir bebeğin kariyer gelişimini neler etkiler?</vt:lpstr>
      <vt:lpstr>PowerPoint Sunusu</vt:lpstr>
      <vt:lpstr>“Yaşamboyu Kariyer Gelişimi” Ne Demektir?</vt:lpstr>
      <vt:lpstr>Yaşamboyu</vt:lpstr>
      <vt:lpstr>PowerPoint Sunusu</vt:lpstr>
      <vt:lpstr>Kariyer</vt:lpstr>
      <vt:lpstr>Gelişim</vt:lpstr>
      <vt:lpstr>PowerPoint Sunusu</vt:lpstr>
      <vt:lpstr>Şöyle ifadeler…..</vt:lpstr>
      <vt:lpstr>Dünyamız hızla değişiyor:       </vt:lpstr>
      <vt:lpstr>PowerPoint Sunusu</vt:lpstr>
      <vt:lpstr>PowerPoint Sunusu</vt:lpstr>
      <vt:lpstr>Tablo 1.2                                                İş/Meslek Yapısı ve Meslek Sahibi Olma Anlayışındaki Değişimler </vt:lpstr>
      <vt:lpstr>Tablo 1.3 Mesleki Rehberlik ve Kariyer Danışmanlığı Hizmetleri Anlayışındaki Değişme</vt:lpstr>
      <vt:lpstr>Kariyer Planlama</vt:lpstr>
      <vt:lpstr>Kariyer Planlama Aşamaları</vt:lpstr>
      <vt:lpstr>PowerPoint Sunusu</vt:lpstr>
      <vt:lpstr>PowerPoint Sunusu</vt:lpstr>
      <vt:lpstr>PowerPoint Sunusu</vt:lpstr>
      <vt:lpstr>Değerlerimiz ve Biz</vt:lpstr>
      <vt:lpstr>Kariyer Yelkenlisi Modeli;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İLKNUR TELLİ</cp:lastModifiedBy>
  <cp:revision>18</cp:revision>
  <dcterms:created xsi:type="dcterms:W3CDTF">2015-02-07T10:09:21Z</dcterms:created>
  <dcterms:modified xsi:type="dcterms:W3CDTF">2022-02-18T12:53:10Z</dcterms:modified>
</cp:coreProperties>
</file>